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3" r:id="rId1"/>
  </p:sldMasterIdLst>
  <p:notesMasterIdLst>
    <p:notesMasterId r:id="rId18"/>
  </p:notesMasterIdLst>
  <p:sldIdLst>
    <p:sldId id="256" r:id="rId2"/>
    <p:sldId id="301" r:id="rId3"/>
    <p:sldId id="261" r:id="rId4"/>
    <p:sldId id="269" r:id="rId5"/>
    <p:sldId id="259" r:id="rId6"/>
    <p:sldId id="262" r:id="rId7"/>
    <p:sldId id="292" r:id="rId8"/>
    <p:sldId id="266" r:id="rId9"/>
    <p:sldId id="299" r:id="rId10"/>
    <p:sldId id="294" r:id="rId11"/>
    <p:sldId id="267" r:id="rId12"/>
    <p:sldId id="298" r:id="rId13"/>
    <p:sldId id="296" r:id="rId14"/>
    <p:sldId id="268" r:id="rId15"/>
    <p:sldId id="300" r:id="rId16"/>
    <p:sldId id="297" r:id="rId17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549" autoAdjust="0"/>
    <p:restoredTop sz="94660"/>
  </p:normalViewPr>
  <p:slideViewPr>
    <p:cSldViewPr>
      <p:cViewPr varScale="1">
        <p:scale>
          <a:sx n="87" d="100"/>
          <a:sy n="87" d="100"/>
        </p:scale>
        <p:origin x="8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48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48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5E4802B9-DA00-4C48-97ED-6B548161B6F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183647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2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6341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56342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E892C-5C54-40E8-8D76-E933326E8D87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24" name="Rectangle 2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5" name="Rectangle 2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A5E469A-3FA1-49CD-A539-AADC7D13E27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029189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393BEC-7B33-4179-A3A4-ACF9B84E7160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DCBF7-6916-4894-9857-CEFC397ABB9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291233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2EA16E-19BC-4358-AD5F-BA7ED0FFE19F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576309C-2AE2-464D-9CA6-7A816F0E45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65176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Мультимедиа 3"/>
          <p:cNvSpPr>
            <a:spLocks noGrp="1"/>
          </p:cNvSpPr>
          <p:nvPr>
            <p:ph type="media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C4FDE0-7984-4CA8-86E5-2F87A9015095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B7EDDE-50E0-4E67-81F7-6270ADD558C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36537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0F00-1E53-4624-9F1A-3E344C185196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C12855-42A7-4BFE-90EF-8E21E2AA384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062909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A863A3-5C0E-40D4-9D47-6CCBD952E1B8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C4A84D-8C45-45DB-A526-AB4D66AE7E0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91416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F7DCC-887F-413A-9F73-183ABB2B218F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25B0CB-ABCD-43DF-9730-0F411CCFE1F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9034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89A916-5A6D-4E62-A198-42AF0BFA18A5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8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F2D7B-A4A4-4DC4-ABE0-9D569B3A35A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021873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9CD910-CD7A-4AF9-A34A-31DD7E202024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4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521C1-8F59-429B-9B3C-1CE6620022B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660840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4EB5A6-F6CD-4BA6-A412-162D0AA95FF2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3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BD9C75-3012-4618-9AC2-153BAAF3694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823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D1D295-8C24-4E06-882C-426750559D5E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4BDDF0-0ACB-4DEC-BCCC-6C6480A6139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740153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23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3DEF4D-017B-43F8-97DC-0276E12E3016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6" name="Rectangle 24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5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59EA25-F220-46DB-8FB7-C7E1277DC6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16585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55299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>
                <a:gd name="T0" fmla="*/ 580 w 2123"/>
                <a:gd name="T1" fmla="*/ 1043 h 1696"/>
                <a:gd name="T2" fmla="*/ 544 w 2123"/>
                <a:gd name="T3" fmla="*/ 683 h 1696"/>
                <a:gd name="T4" fmla="*/ 670 w 2123"/>
                <a:gd name="T5" fmla="*/ 395 h 1696"/>
                <a:gd name="T6" fmla="*/ 927 w 2123"/>
                <a:gd name="T7" fmla="*/ 587 h 1696"/>
                <a:gd name="T8" fmla="*/ 1214 w 2123"/>
                <a:gd name="T9" fmla="*/ 869 h 1696"/>
                <a:gd name="T10" fmla="*/ 1483 w 2123"/>
                <a:gd name="T11" fmla="*/ 1109 h 1696"/>
                <a:gd name="T12" fmla="*/ 1800 w 2123"/>
                <a:gd name="T13" fmla="*/ 1360 h 1696"/>
                <a:gd name="T14" fmla="*/ 1883 w 2123"/>
                <a:gd name="T15" fmla="*/ 1414 h 1696"/>
                <a:gd name="T16" fmla="*/ 1836 w 2123"/>
                <a:gd name="T17" fmla="*/ 1354 h 1696"/>
                <a:gd name="T18" fmla="*/ 1411 w 2123"/>
                <a:gd name="T19" fmla="*/ 1001 h 1696"/>
                <a:gd name="T20" fmla="*/ 1088 w 2123"/>
                <a:gd name="T21" fmla="*/ 683 h 1696"/>
                <a:gd name="T22" fmla="*/ 723 w 2123"/>
                <a:gd name="T23" fmla="*/ 329 h 1696"/>
                <a:gd name="T24" fmla="*/ 999 w 2123"/>
                <a:gd name="T25" fmla="*/ 311 h 1696"/>
                <a:gd name="T26" fmla="*/ 1286 w 2123"/>
                <a:gd name="T27" fmla="*/ 317 h 1696"/>
                <a:gd name="T28" fmla="*/ 1614 w 2123"/>
                <a:gd name="T29" fmla="*/ 269 h 1696"/>
                <a:gd name="T30" fmla="*/ 2123 w 2123"/>
                <a:gd name="T31" fmla="*/ 197 h 1696"/>
                <a:gd name="T32" fmla="*/ 2075 w 2123"/>
                <a:gd name="T33" fmla="*/ 173 h 1696"/>
                <a:gd name="T34" fmla="*/ 1543 w 2123"/>
                <a:gd name="T35" fmla="*/ 257 h 1696"/>
                <a:gd name="T36" fmla="*/ 1208 w 2123"/>
                <a:gd name="T37" fmla="*/ 275 h 1696"/>
                <a:gd name="T38" fmla="*/ 759 w 2123"/>
                <a:gd name="T39" fmla="*/ 257 h 1696"/>
                <a:gd name="T40" fmla="*/ 819 w 2123"/>
                <a:gd name="T41" fmla="*/ 227 h 1696"/>
                <a:gd name="T42" fmla="*/ 1142 w 2123"/>
                <a:gd name="T43" fmla="*/ 0 h 1696"/>
                <a:gd name="T44" fmla="*/ 1088 w 2123"/>
                <a:gd name="T45" fmla="*/ 30 h 1696"/>
                <a:gd name="T46" fmla="*/ 1010 w 2123"/>
                <a:gd name="T47" fmla="*/ 84 h 1696"/>
                <a:gd name="T48" fmla="*/ 855 w 2123"/>
                <a:gd name="T49" fmla="*/ 191 h 1696"/>
                <a:gd name="T50" fmla="*/ 670 w 2123"/>
                <a:gd name="T51" fmla="*/ 281 h 1696"/>
                <a:gd name="T52" fmla="*/ 634 w 2123"/>
                <a:gd name="T53" fmla="*/ 359 h 1696"/>
                <a:gd name="T54" fmla="*/ 305 w 2123"/>
                <a:gd name="T55" fmla="*/ 587 h 1696"/>
                <a:gd name="T56" fmla="*/ 0 w 2123"/>
                <a:gd name="T57" fmla="*/ 725 h 1696"/>
                <a:gd name="T58" fmla="*/ 0 w 2123"/>
                <a:gd name="T59" fmla="*/ 731 h 1696"/>
                <a:gd name="T60" fmla="*/ 0 w 2123"/>
                <a:gd name="T61" fmla="*/ 767 h 1696"/>
                <a:gd name="T62" fmla="*/ 299 w 2123"/>
                <a:gd name="T63" fmla="*/ 635 h 1696"/>
                <a:gd name="T64" fmla="*/ 592 w 2123"/>
                <a:gd name="T65" fmla="*/ 431 h 1696"/>
                <a:gd name="T66" fmla="*/ 508 w 2123"/>
                <a:gd name="T67" fmla="*/ 671 h 1696"/>
                <a:gd name="T68" fmla="*/ 526 w 2123"/>
                <a:gd name="T69" fmla="*/ 995 h 1696"/>
                <a:gd name="T70" fmla="*/ 460 w 2123"/>
                <a:gd name="T71" fmla="*/ 1168 h 1696"/>
                <a:gd name="T72" fmla="*/ 329 w 2123"/>
                <a:gd name="T73" fmla="*/ 1480 h 1696"/>
                <a:gd name="T74" fmla="*/ 323 w 2123"/>
                <a:gd name="T75" fmla="*/ 1696 h 1696"/>
                <a:gd name="T76" fmla="*/ 329 w 2123"/>
                <a:gd name="T77" fmla="*/ 1696 h 1696"/>
                <a:gd name="T78" fmla="*/ 347 w 2123"/>
                <a:gd name="T79" fmla="*/ 1552 h 1696"/>
                <a:gd name="T80" fmla="*/ 580 w 2123"/>
                <a:gd name="T81" fmla="*/ 1043 h 1696"/>
                <a:gd name="T82" fmla="*/ 580 w 2123"/>
                <a:gd name="T83" fmla="*/ 1043 h 169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4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>
                <a:gd name="T0" fmla="*/ 3338 w 3668"/>
                <a:gd name="T1" fmla="*/ 288 h 943"/>
                <a:gd name="T2" fmla="*/ 3194 w 3668"/>
                <a:gd name="T3" fmla="*/ 258 h 943"/>
                <a:gd name="T4" fmla="*/ 2816 w 3668"/>
                <a:gd name="T5" fmla="*/ 234 h 943"/>
                <a:gd name="T6" fmla="*/ 2330 w 3668"/>
                <a:gd name="T7" fmla="*/ 306 h 943"/>
                <a:gd name="T8" fmla="*/ 2372 w 3668"/>
                <a:gd name="T9" fmla="*/ 258 h 943"/>
                <a:gd name="T10" fmla="*/ 2624 w 3668"/>
                <a:gd name="T11" fmla="*/ 132 h 943"/>
                <a:gd name="T12" fmla="*/ 2707 w 3668"/>
                <a:gd name="T13" fmla="*/ 24 h 943"/>
                <a:gd name="T14" fmla="*/ 2642 w 3668"/>
                <a:gd name="T15" fmla="*/ 12 h 943"/>
                <a:gd name="T16" fmla="*/ 2515 w 3668"/>
                <a:gd name="T17" fmla="*/ 54 h 943"/>
                <a:gd name="T18" fmla="*/ 2324 w 3668"/>
                <a:gd name="T19" fmla="*/ 66 h 943"/>
                <a:gd name="T20" fmla="*/ 2101 w 3668"/>
                <a:gd name="T21" fmla="*/ 90 h 943"/>
                <a:gd name="T22" fmla="*/ 1855 w 3668"/>
                <a:gd name="T23" fmla="*/ 228 h 943"/>
                <a:gd name="T24" fmla="*/ 1591 w 3668"/>
                <a:gd name="T25" fmla="*/ 337 h 943"/>
                <a:gd name="T26" fmla="*/ 1459 w 3668"/>
                <a:gd name="T27" fmla="*/ 379 h 943"/>
                <a:gd name="T28" fmla="*/ 1417 w 3668"/>
                <a:gd name="T29" fmla="*/ 361 h 943"/>
                <a:gd name="T30" fmla="*/ 1363 w 3668"/>
                <a:gd name="T31" fmla="*/ 331 h 943"/>
                <a:gd name="T32" fmla="*/ 1344 w 3668"/>
                <a:gd name="T33" fmla="*/ 312 h 943"/>
                <a:gd name="T34" fmla="*/ 1290 w 3668"/>
                <a:gd name="T35" fmla="*/ 288 h 943"/>
                <a:gd name="T36" fmla="*/ 1230 w 3668"/>
                <a:gd name="T37" fmla="*/ 252 h 943"/>
                <a:gd name="T38" fmla="*/ 1119 w 3668"/>
                <a:gd name="T39" fmla="*/ 227 h 943"/>
                <a:gd name="T40" fmla="*/ 1320 w 3668"/>
                <a:gd name="T41" fmla="*/ 438 h 943"/>
                <a:gd name="T42" fmla="*/ 960 w 3668"/>
                <a:gd name="T43" fmla="*/ 558 h 943"/>
                <a:gd name="T44" fmla="*/ 474 w 3668"/>
                <a:gd name="T45" fmla="*/ 630 h 943"/>
                <a:gd name="T46" fmla="*/ 132 w 3668"/>
                <a:gd name="T47" fmla="*/ 781 h 943"/>
                <a:gd name="T48" fmla="*/ 234 w 3668"/>
                <a:gd name="T49" fmla="*/ 847 h 943"/>
                <a:gd name="T50" fmla="*/ 925 w 3668"/>
                <a:gd name="T51" fmla="*/ 739 h 943"/>
                <a:gd name="T52" fmla="*/ 637 w 3668"/>
                <a:gd name="T53" fmla="*/ 925 h 943"/>
                <a:gd name="T54" fmla="*/ 1405 w 3668"/>
                <a:gd name="T55" fmla="*/ 943 h 943"/>
                <a:gd name="T56" fmla="*/ 1447 w 3668"/>
                <a:gd name="T57" fmla="*/ 943 h 943"/>
                <a:gd name="T58" fmla="*/ 2888 w 3668"/>
                <a:gd name="T59" fmla="*/ 859 h 943"/>
                <a:gd name="T60" fmla="*/ 2582 w 3668"/>
                <a:gd name="T61" fmla="*/ 708 h 943"/>
                <a:gd name="T62" fmla="*/ 2299 w 3668"/>
                <a:gd name="T63" fmla="*/ 606 h 943"/>
                <a:gd name="T64" fmla="*/ 2606 w 3668"/>
                <a:gd name="T65" fmla="*/ 588 h 943"/>
                <a:gd name="T66" fmla="*/ 3001 w 3668"/>
                <a:gd name="T67" fmla="*/ 582 h 943"/>
                <a:gd name="T68" fmla="*/ 3452 w 3668"/>
                <a:gd name="T69" fmla="*/ 438 h 943"/>
                <a:gd name="T70" fmla="*/ 3668 w 3668"/>
                <a:gd name="T71" fmla="*/ 312 h 943"/>
                <a:gd name="T72" fmla="*/ 3482 w 3668"/>
                <a:gd name="T73" fmla="*/ 300 h 943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</a:gdLst>
              <a:ahLst/>
              <a:cxnLst>
                <a:cxn ang="T74">
                  <a:pos x="T0" y="T1"/>
                </a:cxn>
                <a:cxn ang="T75">
                  <a:pos x="T2" y="T3"/>
                </a:cxn>
                <a:cxn ang="T76">
                  <a:pos x="T4" y="T5"/>
                </a:cxn>
                <a:cxn ang="T77">
                  <a:pos x="T6" y="T7"/>
                </a:cxn>
                <a:cxn ang="T78">
                  <a:pos x="T8" y="T9"/>
                </a:cxn>
                <a:cxn ang="T79">
                  <a:pos x="T10" y="T11"/>
                </a:cxn>
                <a:cxn ang="T80">
                  <a:pos x="T12" y="T13"/>
                </a:cxn>
                <a:cxn ang="T81">
                  <a:pos x="T14" y="T15"/>
                </a:cxn>
                <a:cxn ang="T82">
                  <a:pos x="T16" y="T17"/>
                </a:cxn>
                <a:cxn ang="T83">
                  <a:pos x="T18" y="T19"/>
                </a:cxn>
                <a:cxn ang="T84">
                  <a:pos x="T20" y="T21"/>
                </a:cxn>
                <a:cxn ang="T85">
                  <a:pos x="T22" y="T23"/>
                </a:cxn>
                <a:cxn ang="T86">
                  <a:pos x="T24" y="T25"/>
                </a:cxn>
                <a:cxn ang="T87">
                  <a:pos x="T26" y="T27"/>
                </a:cxn>
                <a:cxn ang="T88">
                  <a:pos x="T28" y="T29"/>
                </a:cxn>
                <a:cxn ang="T89">
                  <a:pos x="T30" y="T31"/>
                </a:cxn>
                <a:cxn ang="T90">
                  <a:pos x="T32" y="T33"/>
                </a:cxn>
                <a:cxn ang="T91">
                  <a:pos x="T34" y="T35"/>
                </a:cxn>
                <a:cxn ang="T92">
                  <a:pos x="T36" y="T37"/>
                </a:cxn>
                <a:cxn ang="T93">
                  <a:pos x="T38" y="T39"/>
                </a:cxn>
                <a:cxn ang="T94">
                  <a:pos x="T40" y="T41"/>
                </a:cxn>
                <a:cxn ang="T95">
                  <a:pos x="T42" y="T43"/>
                </a:cxn>
                <a:cxn ang="T96">
                  <a:pos x="T44" y="T45"/>
                </a:cxn>
                <a:cxn ang="T97">
                  <a:pos x="T46" y="T47"/>
                </a:cxn>
                <a:cxn ang="T98">
                  <a:pos x="T48" y="T49"/>
                </a:cxn>
                <a:cxn ang="T99">
                  <a:pos x="T50" y="T51"/>
                </a:cxn>
                <a:cxn ang="T100">
                  <a:pos x="T52" y="T53"/>
                </a:cxn>
                <a:cxn ang="T101">
                  <a:pos x="T54" y="T55"/>
                </a:cxn>
                <a:cxn ang="T102">
                  <a:pos x="T56" y="T57"/>
                </a:cxn>
                <a:cxn ang="T103">
                  <a:pos x="T58" y="T59"/>
                </a:cxn>
                <a:cxn ang="T104">
                  <a:pos x="T60" y="T61"/>
                </a:cxn>
                <a:cxn ang="T105">
                  <a:pos x="T62" y="T63"/>
                </a:cxn>
                <a:cxn ang="T106">
                  <a:pos x="T64" y="T65"/>
                </a:cxn>
                <a:cxn ang="T107">
                  <a:pos x="T66" y="T67"/>
                </a:cxn>
                <a:cxn ang="T108">
                  <a:pos x="T68" y="T69"/>
                </a:cxn>
                <a:cxn ang="T109">
                  <a:pos x="T70" y="T71"/>
                </a:cxn>
                <a:cxn ang="T110">
                  <a:pos x="T72" y="T73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5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>
                <a:gd name="T0" fmla="*/ 323 w 969"/>
                <a:gd name="T1" fmla="*/ 1186 h 1192"/>
                <a:gd name="T2" fmla="*/ 490 w 969"/>
                <a:gd name="T3" fmla="*/ 1192 h 1192"/>
                <a:gd name="T4" fmla="*/ 580 w 969"/>
                <a:gd name="T5" fmla="*/ 1150 h 1192"/>
                <a:gd name="T6" fmla="*/ 813 w 969"/>
                <a:gd name="T7" fmla="*/ 1085 h 1192"/>
                <a:gd name="T8" fmla="*/ 933 w 969"/>
                <a:gd name="T9" fmla="*/ 1055 h 1192"/>
                <a:gd name="T10" fmla="*/ 759 w 969"/>
                <a:gd name="T11" fmla="*/ 989 h 1192"/>
                <a:gd name="T12" fmla="*/ 556 w 969"/>
                <a:gd name="T13" fmla="*/ 953 h 1192"/>
                <a:gd name="T14" fmla="*/ 197 w 969"/>
                <a:gd name="T15" fmla="*/ 971 h 1192"/>
                <a:gd name="T16" fmla="*/ 299 w 969"/>
                <a:gd name="T17" fmla="*/ 893 h 1192"/>
                <a:gd name="T18" fmla="*/ 496 w 969"/>
                <a:gd name="T19" fmla="*/ 803 h 1192"/>
                <a:gd name="T20" fmla="*/ 694 w 969"/>
                <a:gd name="T21" fmla="*/ 671 h 1192"/>
                <a:gd name="T22" fmla="*/ 700 w 969"/>
                <a:gd name="T23" fmla="*/ 671 h 1192"/>
                <a:gd name="T24" fmla="*/ 712 w 969"/>
                <a:gd name="T25" fmla="*/ 665 h 1192"/>
                <a:gd name="T26" fmla="*/ 753 w 969"/>
                <a:gd name="T27" fmla="*/ 647 h 1192"/>
                <a:gd name="T28" fmla="*/ 777 w 969"/>
                <a:gd name="T29" fmla="*/ 641 h 1192"/>
                <a:gd name="T30" fmla="*/ 789 w 969"/>
                <a:gd name="T31" fmla="*/ 629 h 1192"/>
                <a:gd name="T32" fmla="*/ 795 w 969"/>
                <a:gd name="T33" fmla="*/ 617 h 1192"/>
                <a:gd name="T34" fmla="*/ 789 w 969"/>
                <a:gd name="T35" fmla="*/ 611 h 1192"/>
                <a:gd name="T36" fmla="*/ 783 w 969"/>
                <a:gd name="T37" fmla="*/ 599 h 1192"/>
                <a:gd name="T38" fmla="*/ 783 w 969"/>
                <a:gd name="T39" fmla="*/ 575 h 1192"/>
                <a:gd name="T40" fmla="*/ 795 w 969"/>
                <a:gd name="T41" fmla="*/ 545 h 1192"/>
                <a:gd name="T42" fmla="*/ 807 w 969"/>
                <a:gd name="T43" fmla="*/ 515 h 1192"/>
                <a:gd name="T44" fmla="*/ 825 w 969"/>
                <a:gd name="T45" fmla="*/ 485 h 1192"/>
                <a:gd name="T46" fmla="*/ 837 w 969"/>
                <a:gd name="T47" fmla="*/ 455 h 1192"/>
                <a:gd name="T48" fmla="*/ 843 w 969"/>
                <a:gd name="T49" fmla="*/ 437 h 1192"/>
                <a:gd name="T50" fmla="*/ 849 w 969"/>
                <a:gd name="T51" fmla="*/ 431 h 1192"/>
                <a:gd name="T52" fmla="*/ 849 w 969"/>
                <a:gd name="T53" fmla="*/ 347 h 1192"/>
                <a:gd name="T54" fmla="*/ 849 w 969"/>
                <a:gd name="T55" fmla="*/ 341 h 1192"/>
                <a:gd name="T56" fmla="*/ 855 w 969"/>
                <a:gd name="T57" fmla="*/ 335 h 1192"/>
                <a:gd name="T58" fmla="*/ 873 w 969"/>
                <a:gd name="T59" fmla="*/ 305 h 1192"/>
                <a:gd name="T60" fmla="*/ 885 w 969"/>
                <a:gd name="T61" fmla="*/ 269 h 1192"/>
                <a:gd name="T62" fmla="*/ 897 w 969"/>
                <a:gd name="T63" fmla="*/ 239 h 1192"/>
                <a:gd name="T64" fmla="*/ 903 w 969"/>
                <a:gd name="T65" fmla="*/ 227 h 1192"/>
                <a:gd name="T66" fmla="*/ 909 w 969"/>
                <a:gd name="T67" fmla="*/ 215 h 1192"/>
                <a:gd name="T68" fmla="*/ 927 w 969"/>
                <a:gd name="T69" fmla="*/ 173 h 1192"/>
                <a:gd name="T70" fmla="*/ 945 w 969"/>
                <a:gd name="T71" fmla="*/ 137 h 1192"/>
                <a:gd name="T72" fmla="*/ 951 w 969"/>
                <a:gd name="T73" fmla="*/ 125 h 1192"/>
                <a:gd name="T74" fmla="*/ 951 w 969"/>
                <a:gd name="T75" fmla="*/ 119 h 1192"/>
                <a:gd name="T76" fmla="*/ 969 w 969"/>
                <a:gd name="T77" fmla="*/ 0 h 1192"/>
                <a:gd name="T78" fmla="*/ 945 w 969"/>
                <a:gd name="T79" fmla="*/ 47 h 1192"/>
                <a:gd name="T80" fmla="*/ 783 w 969"/>
                <a:gd name="T81" fmla="*/ 113 h 1192"/>
                <a:gd name="T82" fmla="*/ 706 w 969"/>
                <a:gd name="T83" fmla="*/ 161 h 1192"/>
                <a:gd name="T84" fmla="*/ 460 w 969"/>
                <a:gd name="T85" fmla="*/ 233 h 1192"/>
                <a:gd name="T86" fmla="*/ 281 w 969"/>
                <a:gd name="T87" fmla="*/ 287 h 1192"/>
                <a:gd name="T88" fmla="*/ 173 w 969"/>
                <a:gd name="T89" fmla="*/ 293 h 1192"/>
                <a:gd name="T90" fmla="*/ 12 w 969"/>
                <a:gd name="T91" fmla="*/ 485 h 1192"/>
                <a:gd name="T92" fmla="*/ 0 w 969"/>
                <a:gd name="T93" fmla="*/ 509 h 1192"/>
                <a:gd name="T94" fmla="*/ 0 w 969"/>
                <a:gd name="T95" fmla="*/ 1186 h 1192"/>
                <a:gd name="T96" fmla="*/ 96 w 969"/>
                <a:gd name="T97" fmla="*/ 1180 h 1192"/>
                <a:gd name="T98" fmla="*/ 323 w 969"/>
                <a:gd name="T99" fmla="*/ 1186 h 1192"/>
                <a:gd name="T100" fmla="*/ 323 w 969"/>
                <a:gd name="T101" fmla="*/ 1186 h 1192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6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>
                <a:gd name="T0" fmla="*/ 859 w 2570"/>
                <a:gd name="T1" fmla="*/ 612 h 2266"/>
                <a:gd name="T2" fmla="*/ 1087 w 2570"/>
                <a:gd name="T3" fmla="*/ 853 h 2266"/>
                <a:gd name="T4" fmla="*/ 961 w 2570"/>
                <a:gd name="T5" fmla="*/ 913 h 2266"/>
                <a:gd name="T6" fmla="*/ 786 w 2570"/>
                <a:gd name="T7" fmla="*/ 883 h 2266"/>
                <a:gd name="T8" fmla="*/ 450 w 2570"/>
                <a:gd name="T9" fmla="*/ 931 h 2266"/>
                <a:gd name="T10" fmla="*/ 150 w 2570"/>
                <a:gd name="T11" fmla="*/ 1075 h 2266"/>
                <a:gd name="T12" fmla="*/ 78 w 2570"/>
                <a:gd name="T13" fmla="*/ 1165 h 2266"/>
                <a:gd name="T14" fmla="*/ 361 w 2570"/>
                <a:gd name="T15" fmla="*/ 1256 h 2266"/>
                <a:gd name="T16" fmla="*/ 444 w 2570"/>
                <a:gd name="T17" fmla="*/ 1316 h 2266"/>
                <a:gd name="T18" fmla="*/ 697 w 2570"/>
                <a:gd name="T19" fmla="*/ 1400 h 2266"/>
                <a:gd name="T20" fmla="*/ 1026 w 2570"/>
                <a:gd name="T21" fmla="*/ 1346 h 2266"/>
                <a:gd name="T22" fmla="*/ 991 w 2570"/>
                <a:gd name="T23" fmla="*/ 1412 h 2266"/>
                <a:gd name="T24" fmla="*/ 804 w 2570"/>
                <a:gd name="T25" fmla="*/ 1574 h 2266"/>
                <a:gd name="T26" fmla="*/ 726 w 2570"/>
                <a:gd name="T27" fmla="*/ 1718 h 2266"/>
                <a:gd name="T28" fmla="*/ 768 w 2570"/>
                <a:gd name="T29" fmla="*/ 1742 h 2266"/>
                <a:gd name="T30" fmla="*/ 865 w 2570"/>
                <a:gd name="T31" fmla="*/ 1693 h 2266"/>
                <a:gd name="T32" fmla="*/ 991 w 2570"/>
                <a:gd name="T33" fmla="*/ 1699 h 2266"/>
                <a:gd name="T34" fmla="*/ 1135 w 2570"/>
                <a:gd name="T35" fmla="*/ 1627 h 2266"/>
                <a:gd name="T36" fmla="*/ 1183 w 2570"/>
                <a:gd name="T37" fmla="*/ 1669 h 2266"/>
                <a:gd name="T38" fmla="*/ 1399 w 2570"/>
                <a:gd name="T39" fmla="*/ 1436 h 2266"/>
                <a:gd name="T40" fmla="*/ 1615 w 2570"/>
                <a:gd name="T41" fmla="*/ 1334 h 2266"/>
                <a:gd name="T42" fmla="*/ 1645 w 2570"/>
                <a:gd name="T43" fmla="*/ 1370 h 2266"/>
                <a:gd name="T44" fmla="*/ 1681 w 2570"/>
                <a:gd name="T45" fmla="*/ 1430 h 2266"/>
                <a:gd name="T46" fmla="*/ 1699 w 2570"/>
                <a:gd name="T47" fmla="*/ 1466 h 2266"/>
                <a:gd name="T48" fmla="*/ 1747 w 2570"/>
                <a:gd name="T49" fmla="*/ 1550 h 2266"/>
                <a:gd name="T50" fmla="*/ 1772 w 2570"/>
                <a:gd name="T51" fmla="*/ 1586 h 2266"/>
                <a:gd name="T52" fmla="*/ 2124 w 2570"/>
                <a:gd name="T53" fmla="*/ 2248 h 2266"/>
                <a:gd name="T54" fmla="*/ 1693 w 2570"/>
                <a:gd name="T55" fmla="*/ 1322 h 2266"/>
                <a:gd name="T56" fmla="*/ 1861 w 2570"/>
                <a:gd name="T57" fmla="*/ 1165 h 2266"/>
                <a:gd name="T58" fmla="*/ 2173 w 2570"/>
                <a:gd name="T59" fmla="*/ 1099 h 2266"/>
                <a:gd name="T60" fmla="*/ 2390 w 2570"/>
                <a:gd name="T61" fmla="*/ 1009 h 2266"/>
                <a:gd name="T62" fmla="*/ 2570 w 2570"/>
                <a:gd name="T63" fmla="*/ 805 h 2266"/>
                <a:gd name="T64" fmla="*/ 2342 w 2570"/>
                <a:gd name="T65" fmla="*/ 781 h 2266"/>
                <a:gd name="T66" fmla="*/ 2114 w 2570"/>
                <a:gd name="T67" fmla="*/ 763 h 2266"/>
                <a:gd name="T68" fmla="*/ 2408 w 2570"/>
                <a:gd name="T69" fmla="*/ 433 h 2266"/>
                <a:gd name="T70" fmla="*/ 2426 w 2570"/>
                <a:gd name="T71" fmla="*/ 421 h 2266"/>
                <a:gd name="T72" fmla="*/ 2474 w 2570"/>
                <a:gd name="T73" fmla="*/ 379 h 2266"/>
                <a:gd name="T74" fmla="*/ 2492 w 2570"/>
                <a:gd name="T75" fmla="*/ 355 h 2266"/>
                <a:gd name="T76" fmla="*/ 2474 w 2570"/>
                <a:gd name="T77" fmla="*/ 337 h 2266"/>
                <a:gd name="T78" fmla="*/ 2474 w 2570"/>
                <a:gd name="T79" fmla="*/ 271 h 2266"/>
                <a:gd name="T80" fmla="*/ 2492 w 2570"/>
                <a:gd name="T81" fmla="*/ 192 h 2266"/>
                <a:gd name="T82" fmla="*/ 2504 w 2570"/>
                <a:gd name="T83" fmla="*/ 132 h 2266"/>
                <a:gd name="T84" fmla="*/ 2492 w 2570"/>
                <a:gd name="T85" fmla="*/ 36 h 2266"/>
                <a:gd name="T86" fmla="*/ 2492 w 2570"/>
                <a:gd name="T87" fmla="*/ 24 h 2266"/>
                <a:gd name="T88" fmla="*/ 2102 w 2570"/>
                <a:gd name="T89" fmla="*/ 0 h 2266"/>
                <a:gd name="T90" fmla="*/ 1909 w 2570"/>
                <a:gd name="T91" fmla="*/ 90 h 2266"/>
                <a:gd name="T92" fmla="*/ 1747 w 2570"/>
                <a:gd name="T93" fmla="*/ 535 h 2266"/>
                <a:gd name="T94" fmla="*/ 1711 w 2570"/>
                <a:gd name="T95" fmla="*/ 469 h 2266"/>
                <a:gd name="T96" fmla="*/ 1633 w 2570"/>
                <a:gd name="T97" fmla="*/ 144 h 2266"/>
                <a:gd name="T98" fmla="*/ 1579 w 2570"/>
                <a:gd name="T99" fmla="*/ 0 h 2266"/>
                <a:gd name="T100" fmla="*/ 738 w 2570"/>
                <a:gd name="T101" fmla="*/ 186 h 2266"/>
                <a:gd name="T102" fmla="*/ 756 w 2570"/>
                <a:gd name="T103" fmla="*/ 463 h 226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7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>
                <a:gd name="T0" fmla="*/ 1034 w 2176"/>
                <a:gd name="T1" fmla="*/ 767 h 1505"/>
                <a:gd name="T2" fmla="*/ 1190 w 2176"/>
                <a:gd name="T3" fmla="*/ 1235 h 1505"/>
                <a:gd name="T4" fmla="*/ 956 w 2176"/>
                <a:gd name="T5" fmla="*/ 1193 h 1505"/>
                <a:gd name="T6" fmla="*/ 723 w 2176"/>
                <a:gd name="T7" fmla="*/ 1127 h 1505"/>
                <a:gd name="T8" fmla="*/ 442 w 2176"/>
                <a:gd name="T9" fmla="*/ 1109 h 1505"/>
                <a:gd name="T10" fmla="*/ 0 w 2176"/>
                <a:gd name="T11" fmla="*/ 1079 h 1505"/>
                <a:gd name="T12" fmla="*/ 30 w 2176"/>
                <a:gd name="T13" fmla="*/ 1115 h 1505"/>
                <a:gd name="T14" fmla="*/ 496 w 2176"/>
                <a:gd name="T15" fmla="*/ 1133 h 1505"/>
                <a:gd name="T16" fmla="*/ 777 w 2176"/>
                <a:gd name="T17" fmla="*/ 1187 h 1505"/>
                <a:gd name="T18" fmla="*/ 1130 w 2176"/>
                <a:gd name="T19" fmla="*/ 1301 h 1505"/>
                <a:gd name="T20" fmla="*/ 1070 w 2176"/>
                <a:gd name="T21" fmla="*/ 1319 h 1505"/>
                <a:gd name="T22" fmla="*/ 711 w 2176"/>
                <a:gd name="T23" fmla="*/ 1505 h 1505"/>
                <a:gd name="T24" fmla="*/ 765 w 2176"/>
                <a:gd name="T25" fmla="*/ 1481 h 1505"/>
                <a:gd name="T26" fmla="*/ 861 w 2176"/>
                <a:gd name="T27" fmla="*/ 1439 h 1505"/>
                <a:gd name="T28" fmla="*/ 1022 w 2176"/>
                <a:gd name="T29" fmla="*/ 1355 h 1505"/>
                <a:gd name="T30" fmla="*/ 1214 w 2176"/>
                <a:gd name="T31" fmla="*/ 1295 h 1505"/>
                <a:gd name="T32" fmla="*/ 1267 w 2176"/>
                <a:gd name="T33" fmla="*/ 1223 h 1505"/>
                <a:gd name="T34" fmla="*/ 1632 w 2176"/>
                <a:gd name="T35" fmla="*/ 1043 h 1505"/>
                <a:gd name="T36" fmla="*/ 1931 w 2176"/>
                <a:gd name="T37" fmla="*/ 953 h 1505"/>
                <a:gd name="T38" fmla="*/ 2176 w 2176"/>
                <a:gd name="T39" fmla="*/ 821 h 1505"/>
                <a:gd name="T40" fmla="*/ 1961 w 2176"/>
                <a:gd name="T41" fmla="*/ 911 h 1505"/>
                <a:gd name="T42" fmla="*/ 1656 w 2176"/>
                <a:gd name="T43" fmla="*/ 989 h 1505"/>
                <a:gd name="T44" fmla="*/ 1339 w 2176"/>
                <a:gd name="T45" fmla="*/ 1151 h 1505"/>
                <a:gd name="T46" fmla="*/ 1501 w 2176"/>
                <a:gd name="T47" fmla="*/ 905 h 1505"/>
                <a:gd name="T48" fmla="*/ 1620 w 2176"/>
                <a:gd name="T49" fmla="*/ 545 h 1505"/>
                <a:gd name="T50" fmla="*/ 1740 w 2176"/>
                <a:gd name="T51" fmla="*/ 372 h 1505"/>
                <a:gd name="T52" fmla="*/ 1979 w 2176"/>
                <a:gd name="T53" fmla="*/ 60 h 1505"/>
                <a:gd name="T54" fmla="*/ 2003 w 2176"/>
                <a:gd name="T55" fmla="*/ 0 h 1505"/>
                <a:gd name="T56" fmla="*/ 1973 w 2176"/>
                <a:gd name="T57" fmla="*/ 0 h 1505"/>
                <a:gd name="T58" fmla="*/ 1596 w 2176"/>
                <a:gd name="T59" fmla="*/ 480 h 1505"/>
                <a:gd name="T60" fmla="*/ 1477 w 2176"/>
                <a:gd name="T61" fmla="*/ 887 h 1505"/>
                <a:gd name="T62" fmla="*/ 1255 w 2176"/>
                <a:gd name="T63" fmla="*/ 1175 h 1505"/>
                <a:gd name="T64" fmla="*/ 1130 w 2176"/>
                <a:gd name="T65" fmla="*/ 905 h 1505"/>
                <a:gd name="T66" fmla="*/ 1010 w 2176"/>
                <a:gd name="T67" fmla="*/ 540 h 1505"/>
                <a:gd name="T68" fmla="*/ 885 w 2176"/>
                <a:gd name="T69" fmla="*/ 222 h 1505"/>
                <a:gd name="T70" fmla="*/ 789 w 2176"/>
                <a:gd name="T71" fmla="*/ 0 h 1505"/>
                <a:gd name="T72" fmla="*/ 753 w 2176"/>
                <a:gd name="T73" fmla="*/ 0 h 1505"/>
                <a:gd name="T74" fmla="*/ 903 w 2176"/>
                <a:gd name="T75" fmla="*/ 354 h 1505"/>
                <a:gd name="T76" fmla="*/ 1034 w 2176"/>
                <a:gd name="T77" fmla="*/ 767 h 1505"/>
                <a:gd name="T78" fmla="*/ 1034 w 2176"/>
                <a:gd name="T79" fmla="*/ 767 h 1505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8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>
                <a:gd name="T0" fmla="*/ 161 w 813"/>
                <a:gd name="T1" fmla="*/ 564 h 804"/>
                <a:gd name="T2" fmla="*/ 329 w 813"/>
                <a:gd name="T3" fmla="*/ 438 h 804"/>
                <a:gd name="T4" fmla="*/ 646 w 813"/>
                <a:gd name="T5" fmla="*/ 216 h 804"/>
                <a:gd name="T6" fmla="*/ 813 w 813"/>
                <a:gd name="T7" fmla="*/ 0 h 804"/>
                <a:gd name="T8" fmla="*/ 676 w 813"/>
                <a:gd name="T9" fmla="*/ 150 h 804"/>
                <a:gd name="T10" fmla="*/ 144 w 813"/>
                <a:gd name="T11" fmla="*/ 504 h 804"/>
                <a:gd name="T12" fmla="*/ 0 w 813"/>
                <a:gd name="T13" fmla="*/ 732 h 804"/>
                <a:gd name="T14" fmla="*/ 0 w 813"/>
                <a:gd name="T15" fmla="*/ 804 h 804"/>
                <a:gd name="T16" fmla="*/ 161 w 813"/>
                <a:gd name="T17" fmla="*/ 564 h 804"/>
                <a:gd name="T18" fmla="*/ 161 w 813"/>
                <a:gd name="T19" fmla="*/ 564 h 80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39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>
                <a:gd name="T0" fmla="*/ 460 w 759"/>
                <a:gd name="T1" fmla="*/ 66 h 107"/>
                <a:gd name="T2" fmla="*/ 759 w 759"/>
                <a:gd name="T3" fmla="*/ 0 h 107"/>
                <a:gd name="T4" fmla="*/ 496 w 759"/>
                <a:gd name="T5" fmla="*/ 36 h 107"/>
                <a:gd name="T6" fmla="*/ 138 w 759"/>
                <a:gd name="T7" fmla="*/ 48 h 107"/>
                <a:gd name="T8" fmla="*/ 0 w 759"/>
                <a:gd name="T9" fmla="*/ 78 h 107"/>
                <a:gd name="T10" fmla="*/ 0 w 759"/>
                <a:gd name="T11" fmla="*/ 107 h 107"/>
                <a:gd name="T12" fmla="*/ 96 w 759"/>
                <a:gd name="T13" fmla="*/ 89 h 107"/>
                <a:gd name="T14" fmla="*/ 460 w 759"/>
                <a:gd name="T15" fmla="*/ 66 h 107"/>
                <a:gd name="T16" fmla="*/ 460 w 759"/>
                <a:gd name="T17" fmla="*/ 66 h 107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0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>
                <a:gd name="T0" fmla="*/ 1387 w 3169"/>
                <a:gd name="T1" fmla="*/ 239 h 743"/>
                <a:gd name="T2" fmla="*/ 1734 w 3169"/>
                <a:gd name="T3" fmla="*/ 233 h 743"/>
                <a:gd name="T4" fmla="*/ 2087 w 3169"/>
                <a:gd name="T5" fmla="*/ 251 h 743"/>
                <a:gd name="T6" fmla="*/ 2505 w 3169"/>
                <a:gd name="T7" fmla="*/ 233 h 743"/>
                <a:gd name="T8" fmla="*/ 3169 w 3169"/>
                <a:gd name="T9" fmla="*/ 204 h 743"/>
                <a:gd name="T10" fmla="*/ 3115 w 3169"/>
                <a:gd name="T11" fmla="*/ 186 h 743"/>
                <a:gd name="T12" fmla="*/ 2422 w 3169"/>
                <a:gd name="T13" fmla="*/ 221 h 743"/>
                <a:gd name="T14" fmla="*/ 2003 w 3169"/>
                <a:gd name="T15" fmla="*/ 221 h 743"/>
                <a:gd name="T16" fmla="*/ 1459 w 3169"/>
                <a:gd name="T17" fmla="*/ 186 h 743"/>
                <a:gd name="T18" fmla="*/ 1543 w 3169"/>
                <a:gd name="T19" fmla="*/ 168 h 743"/>
                <a:gd name="T20" fmla="*/ 2039 w 3169"/>
                <a:gd name="T21" fmla="*/ 0 h 743"/>
                <a:gd name="T22" fmla="*/ 1961 w 3169"/>
                <a:gd name="T23" fmla="*/ 24 h 743"/>
                <a:gd name="T24" fmla="*/ 1836 w 3169"/>
                <a:gd name="T25" fmla="*/ 66 h 743"/>
                <a:gd name="T26" fmla="*/ 1602 w 3169"/>
                <a:gd name="T27" fmla="*/ 138 h 743"/>
                <a:gd name="T28" fmla="*/ 1339 w 3169"/>
                <a:gd name="T29" fmla="*/ 198 h 743"/>
                <a:gd name="T30" fmla="*/ 1268 w 3169"/>
                <a:gd name="T31" fmla="*/ 251 h 743"/>
                <a:gd name="T32" fmla="*/ 765 w 3169"/>
                <a:gd name="T33" fmla="*/ 413 h 743"/>
                <a:gd name="T34" fmla="*/ 335 w 3169"/>
                <a:gd name="T35" fmla="*/ 503 h 743"/>
                <a:gd name="T36" fmla="*/ 0 w 3169"/>
                <a:gd name="T37" fmla="*/ 617 h 743"/>
                <a:gd name="T38" fmla="*/ 299 w 3169"/>
                <a:gd name="T39" fmla="*/ 539 h 743"/>
                <a:gd name="T40" fmla="*/ 735 w 3169"/>
                <a:gd name="T41" fmla="*/ 449 h 743"/>
                <a:gd name="T42" fmla="*/ 1178 w 3169"/>
                <a:gd name="T43" fmla="*/ 311 h 743"/>
                <a:gd name="T44" fmla="*/ 981 w 3169"/>
                <a:gd name="T45" fmla="*/ 491 h 743"/>
                <a:gd name="T46" fmla="*/ 867 w 3169"/>
                <a:gd name="T47" fmla="*/ 743 h 743"/>
                <a:gd name="T48" fmla="*/ 861 w 3169"/>
                <a:gd name="T49" fmla="*/ 743 h 743"/>
                <a:gd name="T50" fmla="*/ 933 w 3169"/>
                <a:gd name="T51" fmla="*/ 743 h 743"/>
                <a:gd name="T52" fmla="*/ 1022 w 3169"/>
                <a:gd name="T53" fmla="*/ 497 h 743"/>
                <a:gd name="T54" fmla="*/ 1297 w 3169"/>
                <a:gd name="T55" fmla="*/ 281 h 743"/>
                <a:gd name="T56" fmla="*/ 1531 w 3169"/>
                <a:gd name="T57" fmla="*/ 449 h 743"/>
                <a:gd name="T58" fmla="*/ 1770 w 3169"/>
                <a:gd name="T59" fmla="*/ 677 h 743"/>
                <a:gd name="T60" fmla="*/ 1854 w 3169"/>
                <a:gd name="T61" fmla="*/ 743 h 743"/>
                <a:gd name="T62" fmla="*/ 1919 w 3169"/>
                <a:gd name="T63" fmla="*/ 743 h 743"/>
                <a:gd name="T64" fmla="*/ 1692 w 3169"/>
                <a:gd name="T65" fmla="*/ 527 h 743"/>
                <a:gd name="T66" fmla="*/ 1387 w 3169"/>
                <a:gd name="T67" fmla="*/ 239 h 743"/>
                <a:gd name="T68" fmla="*/ 1387 w 3169"/>
                <a:gd name="T69" fmla="*/ 239 h 743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1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1042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Times New Roman" panose="02020603050405020304" pitchFamily="18" charset="0"/>
                </a:defRPr>
              </a:lvl9pPr>
            </a:lstStyle>
            <a:p>
              <a:pPr eaLnBrk="1" hangingPunct="1"/>
              <a:endParaRPr lang="ru-RU" altLang="ru-RU"/>
            </a:p>
          </p:txBody>
        </p:sp>
        <p:sp>
          <p:nvSpPr>
            <p:cNvPr id="55310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5311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55312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46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>
                <a:gd name="T0" fmla="*/ 871 w 3188"/>
                <a:gd name="T1" fmla="*/ 1423 h 2024"/>
                <a:gd name="T2" fmla="*/ 907 w 3188"/>
                <a:gd name="T3" fmla="*/ 1393 h 2024"/>
                <a:gd name="T4" fmla="*/ 991 w 3188"/>
                <a:gd name="T5" fmla="*/ 1320 h 2024"/>
                <a:gd name="T6" fmla="*/ 1033 w 3188"/>
                <a:gd name="T7" fmla="*/ 1297 h 2024"/>
                <a:gd name="T8" fmla="*/ 1086 w 3188"/>
                <a:gd name="T9" fmla="*/ 1249 h 2024"/>
                <a:gd name="T10" fmla="*/ 1123 w 3188"/>
                <a:gd name="T11" fmla="*/ 1219 h 2024"/>
                <a:gd name="T12" fmla="*/ 1057 w 3188"/>
                <a:gd name="T13" fmla="*/ 1153 h 2024"/>
                <a:gd name="T14" fmla="*/ 877 w 3188"/>
                <a:gd name="T15" fmla="*/ 1021 h 2024"/>
                <a:gd name="T16" fmla="*/ 655 w 3188"/>
                <a:gd name="T17" fmla="*/ 907 h 2024"/>
                <a:gd name="T18" fmla="*/ 655 w 3188"/>
                <a:gd name="T19" fmla="*/ 846 h 2024"/>
                <a:gd name="T20" fmla="*/ 643 w 3188"/>
                <a:gd name="T21" fmla="*/ 708 h 2024"/>
                <a:gd name="T22" fmla="*/ 552 w 3188"/>
                <a:gd name="T23" fmla="*/ 642 h 2024"/>
                <a:gd name="T24" fmla="*/ 510 w 3188"/>
                <a:gd name="T25" fmla="*/ 570 h 2024"/>
                <a:gd name="T26" fmla="*/ 637 w 3188"/>
                <a:gd name="T27" fmla="*/ 564 h 2024"/>
                <a:gd name="T28" fmla="*/ 763 w 3188"/>
                <a:gd name="T29" fmla="*/ 570 h 2024"/>
                <a:gd name="T30" fmla="*/ 1091 w 3188"/>
                <a:gd name="T31" fmla="*/ 850 h 2024"/>
                <a:gd name="T32" fmla="*/ 1009 w 3188"/>
                <a:gd name="T33" fmla="*/ 566 h 2024"/>
                <a:gd name="T34" fmla="*/ 1054 w 3188"/>
                <a:gd name="T35" fmla="*/ 265 h 2024"/>
                <a:gd name="T36" fmla="*/ 1249 w 3188"/>
                <a:gd name="T37" fmla="*/ 0 h 2024"/>
                <a:gd name="T38" fmla="*/ 1466 w 3188"/>
                <a:gd name="T39" fmla="*/ 292 h 2024"/>
                <a:gd name="T40" fmla="*/ 1475 w 3188"/>
                <a:gd name="T41" fmla="*/ 548 h 2024"/>
                <a:gd name="T42" fmla="*/ 1567 w 3188"/>
                <a:gd name="T43" fmla="*/ 630 h 2024"/>
                <a:gd name="T44" fmla="*/ 1795 w 3188"/>
                <a:gd name="T45" fmla="*/ 365 h 2024"/>
                <a:gd name="T46" fmla="*/ 2245 w 3188"/>
                <a:gd name="T47" fmla="*/ 150 h 2024"/>
                <a:gd name="T48" fmla="*/ 2618 w 3188"/>
                <a:gd name="T49" fmla="*/ 180 h 2024"/>
                <a:gd name="T50" fmla="*/ 3050 w 3188"/>
                <a:gd name="T51" fmla="*/ 150 h 2024"/>
                <a:gd name="T52" fmla="*/ 3140 w 3188"/>
                <a:gd name="T53" fmla="*/ 210 h 2024"/>
                <a:gd name="T54" fmla="*/ 2990 w 3188"/>
                <a:gd name="T55" fmla="*/ 210 h 2024"/>
                <a:gd name="T56" fmla="*/ 2834 w 3188"/>
                <a:gd name="T57" fmla="*/ 377 h 2024"/>
                <a:gd name="T58" fmla="*/ 2702 w 3188"/>
                <a:gd name="T59" fmla="*/ 648 h 2024"/>
                <a:gd name="T60" fmla="*/ 2582 w 3188"/>
                <a:gd name="T61" fmla="*/ 828 h 2024"/>
                <a:gd name="T62" fmla="*/ 2234 w 3188"/>
                <a:gd name="T63" fmla="*/ 1009 h 2024"/>
                <a:gd name="T64" fmla="*/ 1963 w 3188"/>
                <a:gd name="T65" fmla="*/ 1075 h 2024"/>
                <a:gd name="T66" fmla="*/ 2257 w 3188"/>
                <a:gd name="T67" fmla="*/ 1111 h 2024"/>
                <a:gd name="T68" fmla="*/ 2600 w 3188"/>
                <a:gd name="T69" fmla="*/ 1207 h 2024"/>
                <a:gd name="T70" fmla="*/ 2894 w 3188"/>
                <a:gd name="T71" fmla="*/ 1441 h 2024"/>
                <a:gd name="T72" fmla="*/ 3122 w 3188"/>
                <a:gd name="T73" fmla="*/ 1555 h 2024"/>
                <a:gd name="T74" fmla="*/ 3032 w 3188"/>
                <a:gd name="T75" fmla="*/ 1585 h 2024"/>
                <a:gd name="T76" fmla="*/ 3008 w 3188"/>
                <a:gd name="T77" fmla="*/ 1591 h 2024"/>
                <a:gd name="T78" fmla="*/ 2960 w 3188"/>
                <a:gd name="T79" fmla="*/ 1597 h 2024"/>
                <a:gd name="T80" fmla="*/ 2882 w 3188"/>
                <a:gd name="T81" fmla="*/ 1609 h 2024"/>
                <a:gd name="T82" fmla="*/ 2846 w 3188"/>
                <a:gd name="T83" fmla="*/ 1609 h 2024"/>
                <a:gd name="T84" fmla="*/ 2774 w 3188"/>
                <a:gd name="T85" fmla="*/ 1615 h 2024"/>
                <a:gd name="T86" fmla="*/ 2726 w 3188"/>
                <a:gd name="T87" fmla="*/ 1621 h 2024"/>
                <a:gd name="T88" fmla="*/ 2708 w 3188"/>
                <a:gd name="T89" fmla="*/ 1621 h 2024"/>
                <a:gd name="T90" fmla="*/ 2594 w 3188"/>
                <a:gd name="T91" fmla="*/ 1657 h 2024"/>
                <a:gd name="T92" fmla="*/ 2533 w 3188"/>
                <a:gd name="T93" fmla="*/ 1663 h 2024"/>
                <a:gd name="T94" fmla="*/ 2444 w 3188"/>
                <a:gd name="T95" fmla="*/ 1675 h 2024"/>
                <a:gd name="T96" fmla="*/ 2378 w 3188"/>
                <a:gd name="T97" fmla="*/ 1687 h 2024"/>
                <a:gd name="T98" fmla="*/ 2360 w 3188"/>
                <a:gd name="T99" fmla="*/ 1705 h 2024"/>
                <a:gd name="T100" fmla="*/ 2305 w 3188"/>
                <a:gd name="T101" fmla="*/ 1687 h 2024"/>
                <a:gd name="T102" fmla="*/ 2263 w 3188"/>
                <a:gd name="T103" fmla="*/ 1663 h 2024"/>
                <a:gd name="T104" fmla="*/ 2017 w 3188"/>
                <a:gd name="T105" fmla="*/ 1585 h 2024"/>
                <a:gd name="T106" fmla="*/ 1711 w 3188"/>
                <a:gd name="T107" fmla="*/ 1453 h 2024"/>
                <a:gd name="T108" fmla="*/ 1880 w 3188"/>
                <a:gd name="T109" fmla="*/ 1844 h 2024"/>
                <a:gd name="T110" fmla="*/ 1771 w 3188"/>
                <a:gd name="T111" fmla="*/ 1922 h 2024"/>
                <a:gd name="T112" fmla="*/ 1531 w 3188"/>
                <a:gd name="T113" fmla="*/ 1753 h 2024"/>
                <a:gd name="T114" fmla="*/ 1411 w 3188"/>
                <a:gd name="T115" fmla="*/ 1477 h 2024"/>
                <a:gd name="T116" fmla="*/ 1219 w 3188"/>
                <a:gd name="T117" fmla="*/ 1291 h 2024"/>
                <a:gd name="T118" fmla="*/ 127 w 3188"/>
                <a:gd name="T119" fmla="*/ 2006 h 2024"/>
                <a:gd name="T120" fmla="*/ 865 w 3188"/>
                <a:gd name="T121" fmla="*/ 1429 h 2024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ahLst/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47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>
                <a:gd name="T0" fmla="*/ 318 w 2144"/>
                <a:gd name="T1" fmla="*/ 1078 h 1787"/>
                <a:gd name="T2" fmla="*/ 217 w 2144"/>
                <a:gd name="T3" fmla="*/ 928 h 1787"/>
                <a:gd name="T4" fmla="*/ 102 w 2144"/>
                <a:gd name="T5" fmla="*/ 808 h 1787"/>
                <a:gd name="T6" fmla="*/ 36 w 2144"/>
                <a:gd name="T7" fmla="*/ 742 h 1787"/>
                <a:gd name="T8" fmla="*/ 0 w 2144"/>
                <a:gd name="T9" fmla="*/ 700 h 1787"/>
                <a:gd name="T10" fmla="*/ 270 w 2144"/>
                <a:gd name="T11" fmla="*/ 958 h 1787"/>
                <a:gd name="T12" fmla="*/ 294 w 2144"/>
                <a:gd name="T13" fmla="*/ 1006 h 1787"/>
                <a:gd name="T14" fmla="*/ 367 w 2144"/>
                <a:gd name="T15" fmla="*/ 670 h 1787"/>
                <a:gd name="T16" fmla="*/ 379 w 2144"/>
                <a:gd name="T17" fmla="*/ 411 h 1787"/>
                <a:gd name="T18" fmla="*/ 347 w 2144"/>
                <a:gd name="T19" fmla="*/ 118 h 1787"/>
                <a:gd name="T20" fmla="*/ 393 w 2144"/>
                <a:gd name="T21" fmla="*/ 0 h 1787"/>
                <a:gd name="T22" fmla="*/ 397 w 2144"/>
                <a:gd name="T23" fmla="*/ 357 h 1787"/>
                <a:gd name="T24" fmla="*/ 421 w 2144"/>
                <a:gd name="T25" fmla="*/ 609 h 1787"/>
                <a:gd name="T26" fmla="*/ 385 w 2144"/>
                <a:gd name="T27" fmla="*/ 826 h 1787"/>
                <a:gd name="T28" fmla="*/ 385 w 2144"/>
                <a:gd name="T29" fmla="*/ 1036 h 1787"/>
                <a:gd name="T30" fmla="*/ 877 w 2144"/>
                <a:gd name="T31" fmla="*/ 784 h 1787"/>
                <a:gd name="T32" fmla="*/ 1309 w 2144"/>
                <a:gd name="T33" fmla="*/ 555 h 1787"/>
                <a:gd name="T34" fmla="*/ 1802 w 2144"/>
                <a:gd name="T35" fmla="*/ 249 h 1787"/>
                <a:gd name="T36" fmla="*/ 2096 w 2144"/>
                <a:gd name="T37" fmla="*/ 69 h 1787"/>
                <a:gd name="T38" fmla="*/ 1814 w 2144"/>
                <a:gd name="T39" fmla="*/ 279 h 1787"/>
                <a:gd name="T40" fmla="*/ 1453 w 2144"/>
                <a:gd name="T41" fmla="*/ 501 h 1787"/>
                <a:gd name="T42" fmla="*/ 1123 w 2144"/>
                <a:gd name="T43" fmla="*/ 700 h 1787"/>
                <a:gd name="T44" fmla="*/ 739 w 2144"/>
                <a:gd name="T45" fmla="*/ 898 h 1787"/>
                <a:gd name="T46" fmla="*/ 463 w 2144"/>
                <a:gd name="T47" fmla="*/ 1084 h 1787"/>
                <a:gd name="T48" fmla="*/ 817 w 2144"/>
                <a:gd name="T49" fmla="*/ 1193 h 1787"/>
                <a:gd name="T50" fmla="*/ 1285 w 2144"/>
                <a:gd name="T51" fmla="*/ 1187 h 1787"/>
                <a:gd name="T52" fmla="*/ 1916 w 2144"/>
                <a:gd name="T53" fmla="*/ 1396 h 1787"/>
                <a:gd name="T54" fmla="*/ 2144 w 2144"/>
                <a:gd name="T55" fmla="*/ 1420 h 1787"/>
                <a:gd name="T56" fmla="*/ 1814 w 2144"/>
                <a:gd name="T57" fmla="*/ 1408 h 1787"/>
                <a:gd name="T58" fmla="*/ 1435 w 2144"/>
                <a:gd name="T59" fmla="*/ 1288 h 1787"/>
                <a:gd name="T60" fmla="*/ 1219 w 2144"/>
                <a:gd name="T61" fmla="*/ 1229 h 1787"/>
                <a:gd name="T62" fmla="*/ 799 w 2144"/>
                <a:gd name="T63" fmla="*/ 1223 h 1787"/>
                <a:gd name="T64" fmla="*/ 505 w 2144"/>
                <a:gd name="T65" fmla="*/ 1145 h 1787"/>
                <a:gd name="T66" fmla="*/ 733 w 2144"/>
                <a:gd name="T67" fmla="*/ 1378 h 1787"/>
                <a:gd name="T68" fmla="*/ 877 w 2144"/>
                <a:gd name="T69" fmla="*/ 1619 h 1787"/>
                <a:gd name="T70" fmla="*/ 1009 w 2144"/>
                <a:gd name="T71" fmla="*/ 1787 h 1787"/>
                <a:gd name="T72" fmla="*/ 817 w 2144"/>
                <a:gd name="T73" fmla="*/ 1607 h 1787"/>
                <a:gd name="T74" fmla="*/ 673 w 2144"/>
                <a:gd name="T75" fmla="*/ 1372 h 1787"/>
                <a:gd name="T76" fmla="*/ 415 w 2144"/>
                <a:gd name="T77" fmla="*/ 1109 h 1787"/>
                <a:gd name="T78" fmla="*/ 318 w 2144"/>
                <a:gd name="T79" fmla="*/ 1078 h 1787"/>
                <a:gd name="T80" fmla="*/ 318 w 2144"/>
                <a:gd name="T81" fmla="*/ 1078 h 1787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55315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 eaLnBrk="1" hangingPunct="1">
                <a:defRPr/>
              </a:pPr>
              <a:endParaRPr lang="ru-RU"/>
            </a:p>
          </p:txBody>
        </p:sp>
        <p:sp>
          <p:nvSpPr>
            <p:cNvPr id="1049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>
                <a:gd name="T0" fmla="*/ 1842 w 2153"/>
                <a:gd name="T1" fmla="*/ 851 h 1930"/>
                <a:gd name="T2" fmla="*/ 1937 w 2153"/>
                <a:gd name="T3" fmla="*/ 1019 h 1930"/>
                <a:gd name="T4" fmla="*/ 2051 w 2153"/>
                <a:gd name="T5" fmla="*/ 1168 h 1930"/>
                <a:gd name="T6" fmla="*/ 2117 w 2153"/>
                <a:gd name="T7" fmla="*/ 1246 h 1930"/>
                <a:gd name="T8" fmla="*/ 2153 w 2153"/>
                <a:gd name="T9" fmla="*/ 1294 h 1930"/>
                <a:gd name="T10" fmla="*/ 1889 w 2153"/>
                <a:gd name="T11" fmla="*/ 977 h 1930"/>
                <a:gd name="T12" fmla="*/ 1860 w 2153"/>
                <a:gd name="T13" fmla="*/ 929 h 1930"/>
                <a:gd name="T14" fmla="*/ 1782 w 2153"/>
                <a:gd name="T15" fmla="*/ 1240 h 1930"/>
                <a:gd name="T16" fmla="*/ 1770 w 2153"/>
                <a:gd name="T17" fmla="*/ 1486 h 1930"/>
                <a:gd name="T18" fmla="*/ 1818 w 2153"/>
                <a:gd name="T19" fmla="*/ 1906 h 1930"/>
                <a:gd name="T20" fmla="*/ 1788 w 2153"/>
                <a:gd name="T21" fmla="*/ 1930 h 1930"/>
                <a:gd name="T22" fmla="*/ 1746 w 2153"/>
                <a:gd name="T23" fmla="*/ 1534 h 1930"/>
                <a:gd name="T24" fmla="*/ 1728 w 2153"/>
                <a:gd name="T25" fmla="*/ 1288 h 1930"/>
                <a:gd name="T26" fmla="*/ 1764 w 2153"/>
                <a:gd name="T27" fmla="*/ 1085 h 1930"/>
                <a:gd name="T28" fmla="*/ 1770 w 2153"/>
                <a:gd name="T29" fmla="*/ 875 h 1930"/>
                <a:gd name="T30" fmla="*/ 1268 w 2153"/>
                <a:gd name="T31" fmla="*/ 1007 h 1930"/>
                <a:gd name="T32" fmla="*/ 825 w 2153"/>
                <a:gd name="T33" fmla="*/ 1132 h 1930"/>
                <a:gd name="T34" fmla="*/ 323 w 2153"/>
                <a:gd name="T35" fmla="*/ 1312 h 1930"/>
                <a:gd name="T36" fmla="*/ 18 w 2153"/>
                <a:gd name="T37" fmla="*/ 1420 h 1930"/>
                <a:gd name="T38" fmla="*/ 311 w 2153"/>
                <a:gd name="T39" fmla="*/ 1282 h 1930"/>
                <a:gd name="T40" fmla="*/ 682 w 2153"/>
                <a:gd name="T41" fmla="*/ 1144 h 1930"/>
                <a:gd name="T42" fmla="*/ 1022 w 2153"/>
                <a:gd name="T43" fmla="*/ 1037 h 1930"/>
                <a:gd name="T44" fmla="*/ 1411 w 2153"/>
                <a:gd name="T45" fmla="*/ 929 h 1930"/>
                <a:gd name="T46" fmla="*/ 1692 w 2153"/>
                <a:gd name="T47" fmla="*/ 815 h 1930"/>
                <a:gd name="T48" fmla="*/ 1333 w 2153"/>
                <a:gd name="T49" fmla="*/ 623 h 1930"/>
                <a:gd name="T50" fmla="*/ 861 w 2153"/>
                <a:gd name="T51" fmla="*/ 515 h 1930"/>
                <a:gd name="T52" fmla="*/ 227 w 2153"/>
                <a:gd name="T53" fmla="*/ 161 h 1930"/>
                <a:gd name="T54" fmla="*/ 0 w 2153"/>
                <a:gd name="T55" fmla="*/ 83 h 1930"/>
                <a:gd name="T56" fmla="*/ 329 w 2153"/>
                <a:gd name="T57" fmla="*/ 179 h 1930"/>
                <a:gd name="T58" fmla="*/ 712 w 2153"/>
                <a:gd name="T59" fmla="*/ 383 h 1930"/>
                <a:gd name="T60" fmla="*/ 933 w 2153"/>
                <a:gd name="T61" fmla="*/ 491 h 1930"/>
                <a:gd name="T62" fmla="*/ 1351 w 2153"/>
                <a:gd name="T63" fmla="*/ 593 h 1930"/>
                <a:gd name="T64" fmla="*/ 1650 w 2153"/>
                <a:gd name="T65" fmla="*/ 743 h 1930"/>
                <a:gd name="T66" fmla="*/ 1423 w 2153"/>
                <a:gd name="T67" fmla="*/ 461 h 1930"/>
                <a:gd name="T68" fmla="*/ 1286 w 2153"/>
                <a:gd name="T69" fmla="*/ 191 h 1930"/>
                <a:gd name="T70" fmla="*/ 1154 w 2153"/>
                <a:gd name="T71" fmla="*/ 0 h 1930"/>
                <a:gd name="T72" fmla="*/ 1339 w 2153"/>
                <a:gd name="T73" fmla="*/ 215 h 1930"/>
                <a:gd name="T74" fmla="*/ 1489 w 2153"/>
                <a:gd name="T75" fmla="*/ 485 h 1930"/>
                <a:gd name="T76" fmla="*/ 1746 w 2153"/>
                <a:gd name="T77" fmla="*/ 803 h 1930"/>
                <a:gd name="T78" fmla="*/ 1842 w 2153"/>
                <a:gd name="T79" fmla="*/ 851 h 1930"/>
                <a:gd name="T80" fmla="*/ 1842 w 2153"/>
                <a:gd name="T81" fmla="*/ 851 h 193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55317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5531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55319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A596B6E-79B6-486B-8C31-DDD90220C218}" type="datetimeFigureOut">
              <a:rPr lang="ru-RU"/>
              <a:pPr>
                <a:defRPr/>
              </a:pPr>
              <a:t>15.04.2015</a:t>
            </a:fld>
            <a:endParaRPr lang="ru-RU"/>
          </a:p>
        </p:txBody>
      </p:sp>
      <p:sp>
        <p:nvSpPr>
          <p:cNvPr id="55320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5321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00D3012B-36B1-4F19-B3D6-07E812C1CDE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5" r:id="rId1"/>
    <p:sldLayoutId id="2147483874" r:id="rId2"/>
    <p:sldLayoutId id="2147483875" r:id="rId3"/>
    <p:sldLayoutId id="2147483876" r:id="rId4"/>
    <p:sldLayoutId id="2147483877" r:id="rId5"/>
    <p:sldLayoutId id="2147483878" r:id="rId6"/>
    <p:sldLayoutId id="2147483879" r:id="rId7"/>
    <p:sldLayoutId id="2147483880" r:id="rId8"/>
    <p:sldLayoutId id="2147483881" r:id="rId9"/>
    <p:sldLayoutId id="2147483882" r:id="rId10"/>
    <p:sldLayoutId id="2147483883" r:id="rId11"/>
    <p:sldLayoutId id="2147483884" r:id="rId1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anose="05000000000000000000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anose="05000000000000000000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anose="05000000000000000000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3;&#1077;&#1082;&#1089;&#1072;&#1085;&#1076;&#1088;\Desktop\&#1090;&#1091;&#1090;%20&#1075;&#1086;&#1090;&#1086;&#1074;&#1086;&#1077;\24306.avi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3;&#1077;&#1082;&#1089;&#1072;&#1085;&#1076;&#1088;\Desktop\&#1090;&#1091;&#1090;%20&#1075;&#1086;&#1090;&#1086;&#1074;&#1086;&#1077;\_mp4.avi" TargetMode="External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3;&#1077;&#1082;&#1089;&#1072;&#1085;&#1076;&#1088;\Desktop\&#1090;&#1091;&#1090;%20&#1075;&#1086;&#1090;&#1086;&#1074;&#1086;&#1077;\24308.avi" TargetMode="Externa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3;&#1077;&#1082;&#1089;&#1072;&#1085;&#1076;&#1088;\Desktop\&#1090;&#1091;&#1090;%20&#1075;&#1086;&#1090;&#1086;&#1074;&#1086;&#1077;\24310.avi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&#1040;&#1083;&#1077;&#1082;&#1089;&#1072;&#1085;&#1076;&#1088;\Desktop\&#1090;&#1091;&#1090;%20&#1075;&#1086;&#1090;&#1086;&#1074;&#1086;&#1077;\24307.avi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ChangeArrowheads="1"/>
          </p:cNvSpPr>
          <p:nvPr>
            <p:ph type="subTitle" sz="quarter" idx="4294967295"/>
          </p:nvPr>
        </p:nvSpPr>
        <p:spPr>
          <a:xfrm>
            <a:off x="0" y="1928813"/>
            <a:ext cx="3276600" cy="4237037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sz="1600" dirty="0" smtClean="0"/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err="1" smtClean="0"/>
              <a:t>Федулаев</a:t>
            </a:r>
            <a:r>
              <a:rPr lang="ru-RU" sz="1800" dirty="0" smtClean="0"/>
              <a:t> Ю.Н.,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smtClean="0"/>
              <a:t>Гордеев И.Г.,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smtClean="0"/>
              <a:t>Лебедева А.Ю., 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smtClean="0"/>
              <a:t>Клыков Л.Л.,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err="1" smtClean="0"/>
              <a:t>Исрафилова</a:t>
            </a:r>
            <a:r>
              <a:rPr lang="ru-RU" sz="1800" dirty="0" smtClean="0"/>
              <a:t> Н.Н.,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err="1" smtClean="0"/>
              <a:t>Павлюченко</a:t>
            </a:r>
            <a:r>
              <a:rPr lang="ru-RU" sz="1800" dirty="0" smtClean="0"/>
              <a:t> Н.С.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endParaRPr lang="ru-RU" sz="1800" dirty="0" smtClean="0"/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smtClean="0"/>
              <a:t>(Способ диагностики преходящей ишемии миокарда у пациентов с </a:t>
            </a:r>
            <a:r>
              <a:rPr lang="ru-RU" sz="1800" dirty="0" err="1" smtClean="0"/>
              <a:t>однососудистым</a:t>
            </a:r>
            <a:r>
              <a:rPr lang="ru-RU" sz="1800" dirty="0" smtClean="0"/>
              <a:t> коронарным поражением на фоне полной </a:t>
            </a:r>
            <a:r>
              <a:rPr lang="ru-RU" sz="1800" dirty="0" err="1" smtClean="0"/>
              <a:t>внутрижелудочковой</a:t>
            </a:r>
            <a:r>
              <a:rPr lang="ru-RU" sz="1800" dirty="0" smtClean="0"/>
              <a:t> блокады. Заявка на изобретение </a:t>
            </a:r>
          </a:p>
          <a:p>
            <a:pPr marL="0" indent="0" algn="ctr"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800" dirty="0" smtClean="0"/>
              <a:t>№257-14.02-2015)</a:t>
            </a:r>
          </a:p>
        </p:txBody>
      </p:sp>
      <p:sp>
        <p:nvSpPr>
          <p:cNvPr id="2050" name="Rectangle 2"/>
          <p:cNvSpPr>
            <a:spLocks noGrp="1" noChangeArrowheads="1"/>
          </p:cNvSpPr>
          <p:nvPr>
            <p:ph type="ctrTitle" sz="quarter" idx="4294967295"/>
          </p:nvPr>
        </p:nvSpPr>
        <p:spPr>
          <a:xfrm>
            <a:off x="971550" y="1196975"/>
            <a:ext cx="7345363" cy="1081088"/>
          </a:xfrm>
        </p:spPr>
        <p:txBody>
          <a:bodyPr anchor="b" anchorCtr="1"/>
          <a:lstStyle/>
          <a:p>
            <a:pPr eaLnBrk="1" hangingPunct="1">
              <a:defRPr/>
            </a:pPr>
            <a:r>
              <a:rPr lang="ru-RU" sz="1800" dirty="0" smtClean="0"/>
              <a:t>«Российский национальный исследовательский медицинский университет им. Н.И. Пирогова МЗ РФ»</a:t>
            </a: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err="1" smtClean="0"/>
              <a:t>Тахизависимая</a:t>
            </a:r>
            <a:r>
              <a:rPr lang="ru-RU" sz="2400" dirty="0" smtClean="0"/>
              <a:t> дисперсия интервала </a:t>
            </a:r>
            <a:r>
              <a:rPr lang="en-US" sz="2400" dirty="0" smtClean="0"/>
              <a:t>QT</a:t>
            </a:r>
            <a:r>
              <a:rPr lang="ru-RU" sz="2400" dirty="0" smtClean="0"/>
              <a:t>, </a:t>
            </a:r>
            <a:r>
              <a:rPr lang="ru-RU" sz="2400" dirty="0" err="1" smtClean="0"/>
              <a:t>внутрижелудочковая</a:t>
            </a:r>
            <a:r>
              <a:rPr lang="ru-RU" sz="2400" dirty="0" smtClean="0"/>
              <a:t> блокада, степень поражения коронарного русла: инструментальные параллели</a:t>
            </a:r>
            <a:br>
              <a:rPr lang="ru-RU" sz="2400" dirty="0" smtClean="0"/>
            </a:br>
            <a:endParaRPr lang="ru-RU" sz="2400" dirty="0" smtClean="0"/>
          </a:p>
        </p:txBody>
      </p:sp>
      <p:pic>
        <p:nvPicPr>
          <p:cNvPr id="2" name="24306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275" y="1916113"/>
            <a:ext cx="48768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900" smtClean="0"/>
              <a:t>Клинический пример 2</a:t>
            </a:r>
          </a:p>
        </p:txBody>
      </p:sp>
      <p:sp>
        <p:nvSpPr>
          <p:cNvPr id="53251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Больной </a:t>
            </a:r>
            <a:r>
              <a:rPr lang="ru-RU" sz="1700" dirty="0" err="1" smtClean="0"/>
              <a:t>Н-в</a:t>
            </a:r>
            <a:r>
              <a:rPr lang="ru-RU" sz="1700" dirty="0" smtClean="0"/>
              <a:t> А.В., 57 лет. Жалобы на тяжесть в грудной клетке, возникающую при интенсивной нагрузке, исчезающую при прекращении физической нагрузки.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Анамнез: около 2-х лет назад впервые во время нагрузки (интенсивная физическая нагрузка) отмечалась тяжесть в груди длительностью около 40 минут. За медицинской помощью не обращался. В течении 4-х месяцев стал отмечать тяжесть за грудиной при интенсивной физической нагрузке, которая прекращалась через 10 минут </a:t>
            </a:r>
            <a:r>
              <a:rPr lang="ru-RU" sz="1700" smtClean="0"/>
              <a:t>после прекращения физической нагрузки.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ЭКГ: ритм </a:t>
            </a:r>
            <a:r>
              <a:rPr lang="ru-RU" sz="1700" dirty="0" err="1" smtClean="0"/>
              <a:t>синусовый</a:t>
            </a:r>
            <a:r>
              <a:rPr lang="ru-RU" sz="1700" dirty="0" smtClean="0"/>
              <a:t>, правильный. Резкое отклонение ЭОС влево. Блокада правой ножки пучка Гиса. Блокада передней ветви левой ножки пучка Гиса.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 </a:t>
            </a:r>
            <a:r>
              <a:rPr lang="ru-RU" sz="1700" dirty="0" err="1" smtClean="0"/>
              <a:t>ЭхоКГ</a:t>
            </a:r>
            <a:r>
              <a:rPr lang="ru-RU" sz="1700" dirty="0" smtClean="0"/>
              <a:t>: признаки гипертрофии ЛЖ (</a:t>
            </a:r>
            <a:r>
              <a:rPr lang="ru-RU" sz="1700" dirty="0" err="1" smtClean="0"/>
              <a:t>ЗСлж</a:t>
            </a:r>
            <a:r>
              <a:rPr lang="ru-RU" sz="1700" dirty="0" smtClean="0"/>
              <a:t> – 11 мм, МЖП – 12 мм). Глобальная сократимость ЛЖ снижена (ФВ – 49%); гипокинез задних, перегородочных и боковых сегментов.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Клинический анализ крови: без особенностей. Биохимический анализ крови: умеренная </a:t>
            </a:r>
            <a:r>
              <a:rPr lang="ru-RU" sz="1700" dirty="0" err="1" smtClean="0"/>
              <a:t>гиперлипидемия</a:t>
            </a:r>
            <a:r>
              <a:rPr lang="ru-RU" sz="17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Диагноз при поступлении: ИБС, Постинфарктный кардиосклероз. </a:t>
            </a:r>
            <a:r>
              <a:rPr lang="en-US" sz="1700" dirty="0" smtClean="0"/>
              <a:t>C</a:t>
            </a:r>
            <a:r>
              <a:rPr lang="ru-RU" sz="1700" dirty="0" err="1" smtClean="0"/>
              <a:t>тенокардия</a:t>
            </a:r>
            <a:r>
              <a:rPr lang="ru-RU" sz="1700" dirty="0" smtClean="0"/>
              <a:t> напряжения </a:t>
            </a:r>
            <a:r>
              <a:rPr lang="en-US" sz="1700" dirty="0" smtClean="0"/>
              <a:t>I-II </a:t>
            </a:r>
            <a:r>
              <a:rPr lang="ru-RU" sz="1700" dirty="0" smtClean="0"/>
              <a:t>ФК. Блокада правой и передней ветви левой ножки пучка Гиса. Н</a:t>
            </a:r>
            <a:r>
              <a:rPr lang="en-US" sz="1700" dirty="0" smtClean="0"/>
              <a:t>I</a:t>
            </a:r>
            <a:r>
              <a:rPr lang="ru-RU" sz="17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Клинический пример 2 </a:t>
            </a:r>
            <a:br>
              <a:rPr lang="ru-RU" sz="2800" dirty="0" smtClean="0"/>
            </a:br>
            <a:r>
              <a:rPr lang="ru-RU" sz="1900" dirty="0" smtClean="0"/>
              <a:t>Минимальная ЧСС </a:t>
            </a:r>
            <a:r>
              <a:rPr lang="en-US" sz="1900" dirty="0" smtClean="0"/>
              <a:t>DQT</a:t>
            </a:r>
            <a:r>
              <a:rPr lang="ru-RU" sz="1900" dirty="0" smtClean="0"/>
              <a:t>–  24 мс, </a:t>
            </a:r>
            <a:r>
              <a:rPr lang="en-US" sz="1900" dirty="0" err="1" smtClean="0"/>
              <a:t>DQTc</a:t>
            </a:r>
            <a:r>
              <a:rPr lang="ru-RU" sz="1900" dirty="0" smtClean="0"/>
              <a:t> –  0,32 мс</a:t>
            </a:r>
            <a:br>
              <a:rPr lang="ru-RU" sz="1900" dirty="0" smtClean="0"/>
            </a:br>
            <a:r>
              <a:rPr lang="ru-RU" sz="1900" dirty="0" smtClean="0"/>
              <a:t>Максимальная ЧСС </a:t>
            </a:r>
            <a:r>
              <a:rPr lang="en-US" sz="1900" dirty="0" smtClean="0"/>
              <a:t>DQT</a:t>
            </a:r>
            <a:r>
              <a:rPr lang="ru-RU" sz="1900" dirty="0" smtClean="0"/>
              <a:t>–  67 мс, </a:t>
            </a:r>
            <a:r>
              <a:rPr lang="en-US" sz="1900" dirty="0" err="1" smtClean="0"/>
              <a:t>DQTc</a:t>
            </a:r>
            <a:r>
              <a:rPr lang="ru-RU" sz="1900" dirty="0" smtClean="0"/>
              <a:t> –  1,10 мс</a:t>
            </a:r>
            <a:br>
              <a:rPr lang="ru-RU" sz="1900" dirty="0" smtClean="0"/>
            </a:br>
            <a:r>
              <a:rPr lang="ru-RU" sz="1900" dirty="0" smtClean="0"/>
              <a:t>КАГ: </a:t>
            </a:r>
            <a:r>
              <a:rPr lang="ru-RU" sz="1900" dirty="0" err="1" smtClean="0"/>
              <a:t>двухсосудистое</a:t>
            </a:r>
            <a:r>
              <a:rPr lang="ru-RU" sz="1900" dirty="0" smtClean="0"/>
              <a:t> </a:t>
            </a:r>
            <a:r>
              <a:rPr lang="ru-RU" sz="1900" dirty="0" err="1" smtClean="0"/>
              <a:t>стенозирующее</a:t>
            </a:r>
            <a:r>
              <a:rPr lang="ru-RU" sz="1900" dirty="0" smtClean="0"/>
              <a:t> поражение ПМЖВ, ПКА</a:t>
            </a:r>
            <a:r>
              <a:rPr lang="ru-RU" sz="2800" dirty="0" smtClean="0"/>
              <a:t> </a:t>
            </a:r>
          </a:p>
        </p:txBody>
      </p:sp>
      <p:pic>
        <p:nvPicPr>
          <p:cNvPr id="14339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71550" y="1844675"/>
            <a:ext cx="7488238" cy="43592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15363" name="Picture 4" descr="-Korovin-LCA-03may07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7100888"/>
            <a:ext cx="1584325" cy="13541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_mp4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475" y="277813"/>
            <a:ext cx="6369050" cy="6370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5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900" smtClean="0"/>
              <a:t>Клинический пример 3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Больная </a:t>
            </a:r>
            <a:r>
              <a:rPr lang="ru-RU" sz="1700" dirty="0" err="1" smtClean="0"/>
              <a:t>С-ва</a:t>
            </a:r>
            <a:r>
              <a:rPr lang="ru-RU" sz="1700" dirty="0" smtClean="0"/>
              <a:t> М.В. 59 лет. Жалобы на сжимающие боли в области верхушки сердца, возникающие в вечерние часы, сопровождающиеся головной болью и исчезающие после приема ингибиторов АПФ и нитратов через 2-3 часа.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Анамнез: около 20-ти лет отмечает повышение АД до 220/130 </a:t>
            </a:r>
            <a:r>
              <a:rPr lang="ru-RU" sz="1700" dirty="0" err="1" smtClean="0"/>
              <a:t>мм.рт.ст</a:t>
            </a:r>
            <a:r>
              <a:rPr lang="ru-RU" sz="1700" dirty="0" smtClean="0"/>
              <a:t>., адекватной гипотензивной терапии не получает.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ЭКГ: ритм </a:t>
            </a:r>
            <a:r>
              <a:rPr lang="ru-RU" sz="1700" dirty="0" err="1" smtClean="0"/>
              <a:t>синусовый</a:t>
            </a:r>
            <a:r>
              <a:rPr lang="ru-RU" sz="1700" dirty="0" smtClean="0"/>
              <a:t>, правильный. Резкое отклонение ЭОС вправо. Блокада правой ножки пучка Гиса. Блокада задней ветви левой ножки пучка Гиса. Синдром отсутствия нарастания зубца </a:t>
            </a:r>
            <a:r>
              <a:rPr lang="en-US" sz="1700" dirty="0" smtClean="0"/>
              <a:t>R </a:t>
            </a:r>
            <a:r>
              <a:rPr lang="ru-RU" sz="1700" dirty="0" smtClean="0"/>
              <a:t> в правых грудных отведениях.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 </a:t>
            </a:r>
            <a:r>
              <a:rPr lang="ru-RU" sz="1700" dirty="0" err="1" smtClean="0"/>
              <a:t>ЭхоКГ</a:t>
            </a:r>
            <a:r>
              <a:rPr lang="ru-RU" sz="1700" dirty="0" smtClean="0"/>
              <a:t>: признаки гипертрофии ЛЖ (</a:t>
            </a:r>
            <a:r>
              <a:rPr lang="ru-RU" sz="1700" dirty="0" err="1" smtClean="0"/>
              <a:t>ЗСлж</a:t>
            </a:r>
            <a:r>
              <a:rPr lang="ru-RU" sz="1700" dirty="0" smtClean="0"/>
              <a:t> – 14 мм, МЖП – 17 мм). Глобальная сократимость ЛЖ незначительно снижена (ФВ – 50%); гипокинез боковых сегментов.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Клинический анализ крови: без особенностей. Биохимический анализ крови: умеренная </a:t>
            </a:r>
            <a:r>
              <a:rPr lang="ru-RU" sz="1700" dirty="0" err="1" smtClean="0"/>
              <a:t>гиперлипидемия</a:t>
            </a:r>
            <a:r>
              <a:rPr lang="ru-RU" sz="1700" dirty="0" smtClean="0"/>
              <a:t>.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1700" dirty="0" smtClean="0"/>
              <a:t>Диагноз при поступлении: ИБС, Постинфарктный кардиосклероз. </a:t>
            </a:r>
            <a:r>
              <a:rPr lang="en-US" sz="1700" dirty="0" smtClean="0"/>
              <a:t>C</a:t>
            </a:r>
            <a:r>
              <a:rPr lang="ru-RU" sz="1700" dirty="0" err="1" smtClean="0"/>
              <a:t>тенокардия</a:t>
            </a:r>
            <a:r>
              <a:rPr lang="ru-RU" sz="1700" dirty="0" smtClean="0"/>
              <a:t> напряжения </a:t>
            </a:r>
            <a:r>
              <a:rPr lang="en-US" sz="1700" dirty="0" smtClean="0"/>
              <a:t>I-II </a:t>
            </a:r>
            <a:r>
              <a:rPr lang="ru-RU" sz="1700" dirty="0" smtClean="0"/>
              <a:t>ФК. Блокада правой и задней ветви левой ножки пучка Гиса. Н</a:t>
            </a:r>
            <a:r>
              <a:rPr lang="en-US" sz="1700" dirty="0" err="1" smtClean="0"/>
              <a:t>IIa</a:t>
            </a:r>
            <a:r>
              <a:rPr lang="ru-RU" sz="1700" dirty="0" smtClean="0"/>
              <a:t>. Гипертоническая болезнь </a:t>
            </a:r>
            <a:r>
              <a:rPr lang="en-US" sz="1700" dirty="0" smtClean="0"/>
              <a:t>III</a:t>
            </a:r>
            <a:r>
              <a:rPr lang="ru-RU" sz="1700" dirty="0" smtClean="0"/>
              <a:t> ст. 3 ст. Риск ССО </a:t>
            </a:r>
            <a:r>
              <a:rPr lang="en-US" sz="1700" dirty="0" smtClean="0"/>
              <a:t>IV</a:t>
            </a:r>
            <a:r>
              <a:rPr lang="ru-RU" sz="1700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Клинический пример 3 </a:t>
            </a:r>
            <a:br>
              <a:rPr lang="ru-RU" sz="2800" smtClean="0"/>
            </a:br>
            <a:r>
              <a:rPr lang="ru-RU" sz="1900" smtClean="0"/>
              <a:t>Минимальная ЧСС </a:t>
            </a:r>
            <a:r>
              <a:rPr lang="en-US" sz="1900" smtClean="0"/>
              <a:t>DQT</a:t>
            </a:r>
            <a:r>
              <a:rPr lang="ru-RU" sz="1900" smtClean="0"/>
              <a:t>–  8 мс, </a:t>
            </a:r>
            <a:r>
              <a:rPr lang="en-US" sz="1900" smtClean="0"/>
              <a:t>DQTc</a:t>
            </a:r>
            <a:r>
              <a:rPr lang="ru-RU" sz="1900" smtClean="0"/>
              <a:t> –  0,04 мс</a:t>
            </a:r>
            <a:br>
              <a:rPr lang="ru-RU" sz="1900" smtClean="0"/>
            </a:br>
            <a:r>
              <a:rPr lang="ru-RU" sz="1900" smtClean="0"/>
              <a:t>Максимальная ЧСС </a:t>
            </a:r>
            <a:r>
              <a:rPr lang="en-US" sz="1900" smtClean="0"/>
              <a:t>DQT</a:t>
            </a:r>
            <a:r>
              <a:rPr lang="ru-RU" sz="1900" smtClean="0"/>
              <a:t>–  16 мс, </a:t>
            </a:r>
            <a:r>
              <a:rPr lang="en-US" sz="1900" smtClean="0"/>
              <a:t>DQTc</a:t>
            </a:r>
            <a:r>
              <a:rPr lang="ru-RU" sz="1900" smtClean="0"/>
              <a:t> –  0,29 мс</a:t>
            </a:r>
            <a:br>
              <a:rPr lang="ru-RU" sz="1900" smtClean="0"/>
            </a:br>
            <a:r>
              <a:rPr lang="ru-RU" sz="1900" smtClean="0"/>
              <a:t> КАГ: отсутствие признаков диагностически значимого коронарного поражения</a:t>
            </a:r>
            <a:r>
              <a:rPr lang="ru-RU" sz="2800" smtClean="0"/>
              <a:t> </a:t>
            </a:r>
          </a:p>
        </p:txBody>
      </p:sp>
      <p:pic>
        <p:nvPicPr>
          <p:cNvPr id="17411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lum bright="-1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16013" y="1989138"/>
            <a:ext cx="6481762" cy="42767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8435" name="Picture 4" descr="-Sugrobov-RCA-6dec04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195513" y="7245350"/>
            <a:ext cx="1101725" cy="106045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4308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303213"/>
            <a:ext cx="6408738" cy="6408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277813"/>
            <a:ext cx="3538538" cy="1143000"/>
          </a:xfrm>
        </p:spPr>
        <p:txBody>
          <a:bodyPr/>
          <a:lstStyle/>
          <a:p>
            <a:pPr eaLnBrk="1" hangingPunct="1">
              <a:defRPr/>
            </a:pPr>
            <a:r>
              <a:rPr lang="ru-RU" dirty="0" smtClean="0"/>
              <a:t>Выводы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79388" y="1700213"/>
            <a:ext cx="4968875" cy="4430712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dirty="0" smtClean="0"/>
              <a:t>Появление (увеличение степени) </a:t>
            </a:r>
            <a:r>
              <a:rPr lang="ru-RU" sz="2000" dirty="0" err="1" smtClean="0"/>
              <a:t>тахизависимой</a:t>
            </a:r>
            <a:r>
              <a:rPr lang="ru-RU" sz="2000" dirty="0" smtClean="0"/>
              <a:t> дисперсии интервала </a:t>
            </a:r>
            <a:r>
              <a:rPr lang="en-US" sz="2000" dirty="0" smtClean="0"/>
              <a:t>QT</a:t>
            </a:r>
            <a:r>
              <a:rPr lang="ru-RU" sz="2000" dirty="0" smtClean="0"/>
              <a:t> у больных с </a:t>
            </a:r>
            <a:r>
              <a:rPr lang="ru-RU" sz="2000" dirty="0" err="1" smtClean="0"/>
              <a:t>внутрижелудочковыми</a:t>
            </a:r>
            <a:r>
              <a:rPr lang="ru-RU" sz="2000" dirty="0" smtClean="0"/>
              <a:t> блокадами является высокочувствительным маркером </a:t>
            </a:r>
            <a:r>
              <a:rPr lang="ru-RU" sz="2000" dirty="0" err="1" smtClean="0"/>
              <a:t>диагностически</a:t>
            </a:r>
            <a:r>
              <a:rPr lang="ru-RU" sz="2000" dirty="0" smtClean="0"/>
              <a:t> значимого одно и </a:t>
            </a:r>
            <a:r>
              <a:rPr lang="ru-RU" sz="2000" dirty="0" err="1" smtClean="0"/>
              <a:t>двухсосудистого</a:t>
            </a:r>
            <a:r>
              <a:rPr lang="ru-RU" sz="2000" dirty="0" smtClean="0"/>
              <a:t> поражения коронарного русла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dirty="0" err="1" smtClean="0"/>
              <a:t>Тахизависимое</a:t>
            </a:r>
            <a:r>
              <a:rPr lang="ru-RU" sz="2000" dirty="0" smtClean="0"/>
              <a:t> исчезновение (уменьшение степени) дисперсии интервала </a:t>
            </a:r>
            <a:r>
              <a:rPr lang="en-US" sz="2000" dirty="0" smtClean="0"/>
              <a:t>QT</a:t>
            </a:r>
            <a:r>
              <a:rPr lang="ru-RU" sz="2000" dirty="0" smtClean="0"/>
              <a:t> у больных с </a:t>
            </a:r>
            <a:r>
              <a:rPr lang="ru-RU" sz="2000" dirty="0" err="1" smtClean="0"/>
              <a:t>внутрижелудочковыми</a:t>
            </a:r>
            <a:r>
              <a:rPr lang="ru-RU" sz="2000" dirty="0" smtClean="0"/>
              <a:t> блокадами является достаточно высокоспецифичным маркером отсутствия </a:t>
            </a:r>
            <a:r>
              <a:rPr lang="ru-RU" sz="2000" dirty="0" err="1" smtClean="0"/>
              <a:t>диагностически</a:t>
            </a:r>
            <a:r>
              <a:rPr lang="ru-RU" sz="2000" dirty="0" smtClean="0"/>
              <a:t> значимого коронарного атеросклероза </a:t>
            </a:r>
          </a:p>
        </p:txBody>
      </p:sp>
      <p:pic>
        <p:nvPicPr>
          <p:cNvPr id="2" name="24310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3025" y="1700213"/>
            <a:ext cx="3751263" cy="3751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400" smtClean="0"/>
              <a:t>Факторы, затрудняющие </a:t>
            </a:r>
            <a:br>
              <a:rPr lang="ru-RU" sz="2400" smtClean="0"/>
            </a:br>
            <a:r>
              <a:rPr lang="ru-RU" sz="2400" smtClean="0"/>
              <a:t>диагностический скрининг </a:t>
            </a:r>
            <a:br>
              <a:rPr lang="ru-RU" sz="2400" smtClean="0"/>
            </a:br>
            <a:r>
              <a:rPr lang="ru-RU" sz="2400" smtClean="0"/>
              <a:t>у больных с внутрижелудочковыми </a:t>
            </a:r>
            <a:br>
              <a:rPr lang="ru-RU" sz="2400" smtClean="0"/>
            </a:br>
            <a:r>
              <a:rPr lang="ru-RU" sz="2400" smtClean="0"/>
              <a:t>блокадами</a:t>
            </a:r>
          </a:p>
        </p:txBody>
      </p:sp>
      <p:sp>
        <p:nvSpPr>
          <p:cNvPr id="49156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2060575"/>
            <a:ext cx="8153400" cy="407035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/>
              <a:t>На фоне </a:t>
            </a:r>
            <a:r>
              <a:rPr lang="ru-RU" sz="2000" b="1" dirty="0" err="1" smtClean="0"/>
              <a:t>дискордантности</a:t>
            </a:r>
            <a:r>
              <a:rPr lang="ru-RU" sz="2000" b="1" dirty="0" smtClean="0"/>
              <a:t> уширенного желудочкового комплекса снижение специфичности и чувствительности в отношении выявления традиционных ЭКГ- критериев преходящей ишемии миокарда соответственно до 38% и 52% (</a:t>
            </a:r>
            <a:r>
              <a:rPr lang="en-US" sz="2000" b="1" dirty="0" smtClean="0"/>
              <a:t>Baum O.V.,2007</a:t>
            </a:r>
            <a:r>
              <a:rPr lang="ru-RU" sz="2000" b="1" dirty="0" smtClean="0"/>
              <a:t>).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000" b="1" dirty="0" smtClean="0"/>
              <a:t> </a:t>
            </a:r>
            <a:r>
              <a:rPr lang="ru-RU" sz="2000" b="1" dirty="0" err="1" smtClean="0"/>
              <a:t>Эхокардиографические</a:t>
            </a:r>
            <a:r>
              <a:rPr lang="ru-RU" sz="2000" b="1" dirty="0" smtClean="0"/>
              <a:t> феномены, затрудняющие выявление признаков ишемии миокарда: </a:t>
            </a:r>
            <a:endParaRPr lang="en-US" sz="20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sz="2000" b="1" dirty="0" smtClean="0"/>
              <a:t>	</a:t>
            </a:r>
            <a:r>
              <a:rPr lang="ru-RU" sz="2000" b="1" dirty="0" smtClean="0"/>
              <a:t>а) затруднительная оценка </a:t>
            </a:r>
            <a:r>
              <a:rPr lang="en-US" sz="2000" b="1" dirty="0" smtClean="0"/>
              <a:t>c</a:t>
            </a:r>
            <a:r>
              <a:rPr lang="ru-RU" sz="2000" b="1" dirty="0" err="1" smtClean="0"/>
              <a:t>ократимости</a:t>
            </a:r>
            <a:r>
              <a:rPr lang="ru-RU" sz="2000" b="1" dirty="0" smtClean="0"/>
              <a:t> базальной части нижней стенки;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000" b="1" dirty="0" smtClean="0"/>
              <a:t>	в) феномен привязывания движения стенки – «</a:t>
            </a:r>
            <a:r>
              <a:rPr lang="ru-RU" sz="2000" b="1" dirty="0" err="1" smtClean="0"/>
              <a:t>Wall</a:t>
            </a:r>
            <a:r>
              <a:rPr lang="ru-RU" sz="2000" b="1" dirty="0" smtClean="0"/>
              <a:t> </a:t>
            </a:r>
            <a:r>
              <a:rPr lang="ru-RU" sz="2000" b="1" dirty="0" err="1" smtClean="0"/>
              <a:t>Tethering</a:t>
            </a:r>
            <a:r>
              <a:rPr lang="ru-RU" sz="2000" b="1" dirty="0" smtClean="0"/>
              <a:t>»;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000" b="1" dirty="0" smtClean="0"/>
              <a:t>	с) нарушения сократимости межжелудочковой перегородки </a:t>
            </a:r>
            <a:r>
              <a:rPr lang="ru-RU" sz="2000" b="1" dirty="0" err="1" smtClean="0"/>
              <a:t>неишемического</a:t>
            </a:r>
            <a:r>
              <a:rPr lang="ru-RU" sz="2000" b="1" dirty="0" smtClean="0"/>
              <a:t> характера; </a:t>
            </a:r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ru-RU" sz="2000" b="1" dirty="0" smtClean="0"/>
              <a:t>	</a:t>
            </a:r>
            <a:r>
              <a:rPr lang="en-US" sz="2000" b="1" dirty="0" smtClean="0"/>
              <a:t>d) </a:t>
            </a:r>
            <a:r>
              <a:rPr lang="ru-RU" sz="2000" b="1" dirty="0" smtClean="0"/>
              <a:t>наличие дополнительной хорды левого желудочка;</a:t>
            </a:r>
            <a:endParaRPr lang="en-US" sz="2000" b="1" dirty="0" smtClean="0"/>
          </a:p>
          <a:p>
            <a:pPr eaLnBrk="1" hangingPunct="1">
              <a:lnSpc>
                <a:spcPct val="80000"/>
              </a:lnSpc>
              <a:buFont typeface="Wingdings" panose="05000000000000000000" pitchFamily="2" charset="2"/>
              <a:buNone/>
              <a:defRPr/>
            </a:pPr>
            <a:r>
              <a:rPr lang="en-US" sz="2000" b="1" dirty="0" smtClean="0"/>
              <a:t>	e)</a:t>
            </a:r>
            <a:r>
              <a:rPr lang="ru-RU" sz="2000" b="1" dirty="0" smtClean="0"/>
              <a:t> правожелудочковая гипертензия</a:t>
            </a:r>
            <a:r>
              <a:rPr lang="en-US" sz="2000" b="1" dirty="0" smtClean="0"/>
              <a:t> </a:t>
            </a:r>
            <a:r>
              <a:rPr lang="ru-RU" sz="2000" b="1" dirty="0" smtClean="0"/>
              <a:t>(</a:t>
            </a:r>
            <a:r>
              <a:rPr lang="en-US" sz="2000" b="1" dirty="0" err="1" smtClean="0"/>
              <a:t>Fegenbaum</a:t>
            </a:r>
            <a:r>
              <a:rPr lang="en-US" sz="2000" b="1" dirty="0" smtClean="0"/>
              <a:t> H., 2005</a:t>
            </a:r>
            <a:r>
              <a:rPr lang="ru-RU" sz="2000" b="1" dirty="0" smtClean="0"/>
              <a:t>).</a:t>
            </a:r>
            <a:r>
              <a:rPr lang="ru-RU" sz="2000" dirty="0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500" smtClean="0"/>
              <a:t>Методология измерения интервала </a:t>
            </a:r>
            <a:r>
              <a:rPr lang="en-US" sz="3500" smtClean="0"/>
              <a:t>QT</a:t>
            </a:r>
            <a:endParaRPr lang="ru-RU" sz="3500" smtClean="0"/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1258888" y="2420938"/>
            <a:ext cx="7489825" cy="410368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Дисперсия интервала </a:t>
            </a:r>
            <a:r>
              <a:rPr lang="en-US" sz="1500" b="1" smtClean="0"/>
              <a:t>QT</a:t>
            </a:r>
            <a:r>
              <a:rPr lang="ru-RU" sz="1500" b="1" smtClean="0"/>
              <a:t>-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максимальная разница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длительности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периода деполяризации и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реполяризации желудочков,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оцененная в различных 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ЭКГ – отведениях одновременно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1500" b="1" smtClean="0"/>
              <a:t>ΔQT=QT max – QT min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1500" b="1" smtClean="0"/>
              <a:t>J.Day, 1990</a:t>
            </a:r>
            <a:endParaRPr lang="ru-RU" sz="15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Патологическое значение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 </a:t>
            </a:r>
            <a:r>
              <a:rPr lang="en-US" sz="1500" b="1" smtClean="0"/>
              <a:t>ΔQT&gt;40 </a:t>
            </a:r>
            <a:r>
              <a:rPr lang="ru-RU" sz="1500" b="1" smtClean="0"/>
              <a:t>мс</a:t>
            </a:r>
            <a:endParaRPr lang="en-US" sz="15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Корригированная дисперсия</a:t>
            </a:r>
            <a:r>
              <a:rPr lang="en-US" sz="1500" b="1" smtClean="0"/>
              <a:t> </a:t>
            </a:r>
            <a:endParaRPr lang="ru-RU" sz="15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интервала </a:t>
            </a:r>
            <a:r>
              <a:rPr lang="en-US" sz="1500" b="1" smtClean="0"/>
              <a:t>QT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en-US" sz="1500" b="1" smtClean="0"/>
              <a:t>ΔQT</a:t>
            </a:r>
            <a:r>
              <a:rPr lang="ru-RU" sz="1500" b="1" smtClean="0"/>
              <a:t>с</a:t>
            </a:r>
            <a:r>
              <a:rPr lang="en-US" sz="1500" b="1" smtClean="0"/>
              <a:t>=QT</a:t>
            </a:r>
            <a:r>
              <a:rPr lang="ru-RU" sz="1500" b="1" smtClean="0"/>
              <a:t>с</a:t>
            </a:r>
            <a:r>
              <a:rPr lang="en-US" sz="1500" b="1" smtClean="0"/>
              <a:t> max – QT</a:t>
            </a:r>
            <a:r>
              <a:rPr lang="ru-RU" sz="1500" b="1" smtClean="0"/>
              <a:t>с</a:t>
            </a:r>
            <a:r>
              <a:rPr lang="en-US" sz="1500" b="1" smtClean="0"/>
              <a:t> min</a:t>
            </a:r>
            <a:endParaRPr lang="ru-RU" sz="1500" b="1" smtClean="0"/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Патологическое значение</a:t>
            </a:r>
          </a:p>
          <a:p>
            <a:pPr eaLnBrk="1" hangingPunct="1">
              <a:lnSpc>
                <a:spcPct val="90000"/>
              </a:lnSpc>
              <a:buFont typeface="Wingdings" panose="05000000000000000000" pitchFamily="2" charset="2"/>
              <a:buNone/>
              <a:defRPr/>
            </a:pPr>
            <a:r>
              <a:rPr lang="ru-RU" sz="1500" b="1" smtClean="0"/>
              <a:t> </a:t>
            </a:r>
            <a:r>
              <a:rPr lang="en-US" sz="1500" b="1" smtClean="0"/>
              <a:t>ΔQT</a:t>
            </a:r>
            <a:r>
              <a:rPr lang="ru-RU" sz="1500" b="1" smtClean="0"/>
              <a:t>с</a:t>
            </a:r>
            <a:r>
              <a:rPr lang="en-US" sz="1500" b="1" smtClean="0"/>
              <a:t>&gt;</a:t>
            </a:r>
            <a:r>
              <a:rPr lang="ru-RU" sz="1500" b="1" smtClean="0"/>
              <a:t>0,50</a:t>
            </a:r>
            <a:r>
              <a:rPr lang="en-US" sz="1500" b="1" smtClean="0"/>
              <a:t> </a:t>
            </a:r>
            <a:r>
              <a:rPr lang="ru-RU" sz="1500" b="1" smtClean="0"/>
              <a:t>мс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638" y="2133600"/>
            <a:ext cx="4537075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900" smtClean="0"/>
              <a:t>Этапы активного изучения дисперсии </a:t>
            </a:r>
            <a:r>
              <a:rPr lang="en-US" sz="2900" smtClean="0"/>
              <a:t/>
            </a:r>
            <a:br>
              <a:rPr lang="en-US" sz="2900" smtClean="0"/>
            </a:br>
            <a:r>
              <a:rPr lang="ru-RU" sz="2900" smtClean="0"/>
              <a:t>интервала </a:t>
            </a:r>
            <a:r>
              <a:rPr lang="en-US" sz="2900" smtClean="0"/>
              <a:t>QT</a:t>
            </a:r>
            <a:endParaRPr lang="ru-RU" sz="2900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2100" smtClean="0"/>
              <a:t>1990-1998 </a:t>
            </a:r>
            <a:r>
              <a:rPr lang="ru-RU" sz="2100" smtClean="0"/>
              <a:t>г.г. – сопоставление дисперсии интервала </a:t>
            </a:r>
            <a:r>
              <a:rPr lang="en-US" sz="2100" smtClean="0"/>
              <a:t>QT</a:t>
            </a:r>
            <a:r>
              <a:rPr lang="ru-RU" sz="2100" smtClean="0"/>
              <a:t> (по данным ЭКГ покоя в 12 отведениях) с показателями ВСР и ППЖ</a:t>
            </a:r>
          </a:p>
          <a:p>
            <a:pPr eaLnBrk="1" hangingPunct="1">
              <a:defRPr/>
            </a:pPr>
            <a:r>
              <a:rPr lang="ru-RU" sz="2100" smtClean="0"/>
              <a:t>1996-2001 г.г. – сопоставление дисперсии интервала </a:t>
            </a:r>
            <a:r>
              <a:rPr lang="en-US" sz="2100" smtClean="0"/>
              <a:t>QT</a:t>
            </a:r>
            <a:r>
              <a:rPr lang="ru-RU" sz="2100" smtClean="0"/>
              <a:t> (по данным ЭКГ покоя в 12 отведениях) с показателями сегментарной (локальной) сократимости при проведении эхокардиографии и стресс-эхокардиографии</a:t>
            </a:r>
          </a:p>
          <a:p>
            <a:pPr eaLnBrk="1" hangingPunct="1">
              <a:defRPr/>
            </a:pPr>
            <a:r>
              <a:rPr lang="ru-RU" sz="2100" smtClean="0"/>
              <a:t>1998-2006 г.г. – выявление тахизависимой дисперсии интервала </a:t>
            </a:r>
            <a:r>
              <a:rPr lang="en-US" sz="2100" smtClean="0"/>
              <a:t>QT</a:t>
            </a:r>
            <a:r>
              <a:rPr lang="ru-RU" sz="2100" smtClean="0"/>
              <a:t> (по данным ЭКГ-нагрузочных проб) у больных со стабильным течением ИБС и сопоставление дисперсии интервала </a:t>
            </a:r>
            <a:r>
              <a:rPr lang="en-US" sz="2100" smtClean="0"/>
              <a:t>QT</a:t>
            </a:r>
            <a:r>
              <a:rPr lang="ru-RU" sz="2100" smtClean="0"/>
              <a:t> с другими электрокардиографическими, лабораторными маркерами острой патологии в миокарде и данными коронароангиографии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500" dirty="0" smtClean="0"/>
              <a:t>Показания к оценке дисперсии интервала </a:t>
            </a:r>
            <a:r>
              <a:rPr lang="en-US" sz="3500" dirty="0" smtClean="0"/>
              <a:t>QT (</a:t>
            </a:r>
            <a:r>
              <a:rPr lang="en-US" sz="3500" dirty="0" err="1" smtClean="0"/>
              <a:t>K.Fox</a:t>
            </a:r>
            <a:r>
              <a:rPr lang="en-US" sz="3500" dirty="0" smtClean="0"/>
              <a:t>,</a:t>
            </a:r>
            <a:r>
              <a:rPr lang="ru-RU" sz="3500" dirty="0" smtClean="0"/>
              <a:t> </a:t>
            </a:r>
            <a:r>
              <a:rPr lang="en-US" sz="3500" dirty="0" smtClean="0"/>
              <a:t>Lancet</a:t>
            </a:r>
            <a:r>
              <a:rPr lang="ru-RU" sz="3500" dirty="0" smtClean="0"/>
              <a:t>, </a:t>
            </a:r>
            <a:r>
              <a:rPr lang="en-US" sz="3500" dirty="0" smtClean="0"/>
              <a:t>200</a:t>
            </a:r>
            <a:r>
              <a:rPr lang="ru-RU" sz="3500" dirty="0" smtClean="0"/>
              <a:t>6</a:t>
            </a:r>
            <a:r>
              <a:rPr lang="en-US" sz="3500" dirty="0" smtClean="0"/>
              <a:t>)</a:t>
            </a:r>
            <a:endParaRPr lang="ru-RU" sz="3500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600" smtClean="0"/>
              <a:t>Прогностическая и динамическая оценка в аритмогенезе</a:t>
            </a:r>
          </a:p>
          <a:p>
            <a:pPr eaLnBrk="1" hangingPunct="1">
              <a:defRPr/>
            </a:pPr>
            <a:r>
              <a:rPr lang="ru-RU" sz="2600" smtClean="0"/>
              <a:t>Выявление участков миокарда желудочков с уменьшенной скоростью проведения импульса, являющейся критерием возможной ишемизации данного участка миокарда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2600" b="1" smtClean="0"/>
              <a:t>	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2600" b="1" smtClean="0"/>
              <a:t>	Оценка дисперсии интервала </a:t>
            </a:r>
            <a:r>
              <a:rPr lang="en-US" sz="2600" b="1" smtClean="0"/>
              <a:t>QT</a:t>
            </a:r>
            <a:r>
              <a:rPr lang="ru-RU" sz="2600" b="1" smtClean="0"/>
              <a:t> нецелесообразна при нарушении внутрижелудочковой проводимости !?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00113" y="620713"/>
            <a:ext cx="7786687" cy="1512887"/>
          </a:xfrm>
        </p:spPr>
        <p:txBody>
          <a:bodyPr/>
          <a:lstStyle/>
          <a:p>
            <a:pPr eaLnBrk="1" hangingPunct="1">
              <a:defRPr/>
            </a:pPr>
            <a:r>
              <a:rPr lang="ru-RU" sz="1900" b="0" dirty="0" err="1" smtClean="0"/>
              <a:t>Тахизависимая</a:t>
            </a:r>
            <a:r>
              <a:rPr lang="ru-RU" sz="1900" b="0" dirty="0" smtClean="0"/>
              <a:t> дисперсия интервала </a:t>
            </a:r>
            <a:r>
              <a:rPr lang="en-US" sz="1900" b="0" dirty="0" smtClean="0"/>
              <a:t>QT</a:t>
            </a:r>
            <a:r>
              <a:rPr lang="ru-RU" sz="1900" b="0" dirty="0" smtClean="0"/>
              <a:t> </a:t>
            </a:r>
            <a:r>
              <a:rPr lang="en-US" sz="1900" b="0" dirty="0" smtClean="0"/>
              <a:t>(</a:t>
            </a:r>
            <a:r>
              <a:rPr lang="ru-RU" sz="1900" b="0" dirty="0" smtClean="0"/>
              <a:t>по данным ХМ ЭКГ) </a:t>
            </a:r>
            <a:br>
              <a:rPr lang="ru-RU" sz="1900" b="0" dirty="0" smtClean="0"/>
            </a:br>
            <a:r>
              <a:rPr lang="ru-RU" sz="1900" b="0" dirty="0" smtClean="0"/>
              <a:t>у больных с </a:t>
            </a:r>
            <a:r>
              <a:rPr lang="ru-RU" sz="1900" b="0" dirty="0" err="1" smtClean="0"/>
              <a:t>внутрижелудочковыми</a:t>
            </a:r>
            <a:r>
              <a:rPr lang="ru-RU" sz="1900" b="0" dirty="0" smtClean="0"/>
              <a:t> блокадами и выраженность поражения коронарного русла (по данным КАГ)</a:t>
            </a:r>
            <a:r>
              <a:rPr lang="en-US" sz="1900" b="0" dirty="0" smtClean="0"/>
              <a:t> </a:t>
            </a:r>
            <a:r>
              <a:rPr lang="ru-RU" sz="1900" b="0" dirty="0" smtClean="0"/>
              <a:t/>
            </a:r>
            <a:br>
              <a:rPr lang="ru-RU" sz="1900" b="0" dirty="0" smtClean="0"/>
            </a:br>
            <a:r>
              <a:rPr lang="en-US" sz="1900" b="0" dirty="0" smtClean="0"/>
              <a:t>(</a:t>
            </a:r>
            <a:r>
              <a:rPr lang="ru-RU" sz="1700" b="0" dirty="0" smtClean="0"/>
              <a:t>собственные данные: 2004-20</a:t>
            </a:r>
            <a:r>
              <a:rPr lang="en-US" sz="1700" b="0" dirty="0" smtClean="0"/>
              <a:t>1</a:t>
            </a:r>
            <a:r>
              <a:rPr lang="ru-RU" sz="1700" b="0" dirty="0" smtClean="0"/>
              <a:t>4 г.г.)</a:t>
            </a:r>
            <a:br>
              <a:rPr lang="ru-RU" sz="1700" b="0" dirty="0" smtClean="0"/>
            </a:br>
            <a:r>
              <a:rPr lang="ru-RU" sz="1700" b="0" dirty="0" smtClean="0"/>
              <a:t>Специфичность для </a:t>
            </a:r>
            <a:r>
              <a:rPr lang="ru-RU" sz="1700" b="0" dirty="0" err="1" smtClean="0"/>
              <a:t>диагностически</a:t>
            </a:r>
            <a:r>
              <a:rPr lang="ru-RU" sz="1700" b="0" dirty="0" smtClean="0"/>
              <a:t> значимого поражения коронарного русла – 69%.</a:t>
            </a:r>
          </a:p>
        </p:txBody>
      </p:sp>
      <p:graphicFrame>
        <p:nvGraphicFramePr>
          <p:cNvPr id="7189" name="Group 21"/>
          <p:cNvGraphicFramePr>
            <a:graphicFrameLocks noGrp="1"/>
          </p:cNvGraphicFramePr>
          <p:nvPr>
            <p:ph type="tbl" idx="4294967295"/>
          </p:nvPr>
        </p:nvGraphicFramePr>
        <p:xfrm>
          <a:off x="830263" y="2459038"/>
          <a:ext cx="7634287" cy="3624262"/>
        </p:xfrm>
        <a:graphic>
          <a:graphicData uri="http://schemas.openxmlformats.org/drawingml/2006/table">
            <a:tbl>
              <a:tblPr/>
              <a:tblGrid>
                <a:gridCol w="1909762"/>
                <a:gridCol w="1908175"/>
                <a:gridCol w="1906588"/>
                <a:gridCol w="1909762"/>
              </a:tblGrid>
              <a:tr h="8016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625 пациентов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Однососудистое поражение 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Двухсосудистое поражение 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7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Трехсосудистое поражение КА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82257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Наличие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увеличение степени) дисперсии интервала </a:t>
                      </a: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QT</a:t>
                      </a: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 на максимальных значения ЧСС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(чувствительность)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94%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64%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ru-RU" sz="2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</a:rPr>
                        <a:t>32%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900" smtClean="0"/>
              <a:t>Клинический пример 1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4294967295"/>
          </p:nvPr>
        </p:nvSpPr>
        <p:spPr/>
        <p:txBody>
          <a:bodyPr/>
          <a:lstStyle/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1700" smtClean="0"/>
              <a:t>Больной В-в В.М., 62 года. Жалобы на одышку при обычной физической нагрузке; тянущие боли в левой половине грудной клетки длительностью более 1-2 часов, исчезающие после применения нитратов через 40-50 мин.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1700" smtClean="0"/>
              <a:t>Анамнестические указания на артериальную гипертензию, сопровождающуюся головными болями в течении 15 лет. Регулярно медикаментозными препаратами не пользовался.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1700" smtClean="0"/>
              <a:t>ЭКГ: ритм синусовый, правильный. Отклонение ЭОС влево. Блокада левой ножки пучка Гиса. Синдром отсутствия нарастания зубца </a:t>
            </a:r>
            <a:r>
              <a:rPr lang="en-US" sz="1700" smtClean="0"/>
              <a:t>R </a:t>
            </a:r>
            <a:r>
              <a:rPr lang="ru-RU" sz="1700" smtClean="0"/>
              <a:t> в правых грудных отведениях. ЭхоКГ: признаки гипертрофии ЛЖ (ЗСлж – 13 мм, МЖП – 15 мм). Глобальная сократимость ЛЖ не снижена (ФВ – 58%); сегментарная (локальная) сократимость не изменена при наличии синдрома </a:t>
            </a:r>
            <a:r>
              <a:rPr lang="en-US" sz="1700" smtClean="0"/>
              <a:t>wall tethering</a:t>
            </a:r>
            <a:r>
              <a:rPr lang="ru-RU" sz="1700" smtClean="0"/>
              <a:t>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1700" smtClean="0"/>
              <a:t>Клинический анализ крови: без особенностей. Биохимический анализ крови: умеренная гиперлипидемия; гипертриглицеридемия.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r>
              <a:rPr lang="ru-RU" sz="1700" smtClean="0"/>
              <a:t>Диагноз при поступлении: ИБС, Постинфарктный кардиосклероз. Стенокардия напряжения </a:t>
            </a:r>
            <a:r>
              <a:rPr lang="en-US" sz="1700" smtClean="0"/>
              <a:t>III </a:t>
            </a:r>
            <a:r>
              <a:rPr lang="ru-RU" sz="1700" smtClean="0"/>
              <a:t>ФК. Блокада левой ножки пучка Гиса. Н</a:t>
            </a:r>
            <a:r>
              <a:rPr lang="en-US" sz="1700" smtClean="0"/>
              <a:t>IIa</a:t>
            </a:r>
            <a:r>
              <a:rPr lang="ru-RU" sz="1700" smtClean="0"/>
              <a:t>. Гипертоническая болезнь </a:t>
            </a:r>
            <a:r>
              <a:rPr lang="en-US" sz="1700" smtClean="0"/>
              <a:t>III</a:t>
            </a:r>
            <a:r>
              <a:rPr lang="ru-RU" sz="1700" smtClean="0"/>
              <a:t> ст. </a:t>
            </a:r>
            <a:r>
              <a:rPr lang="en-US" sz="1700" smtClean="0"/>
              <a:t>3 c</a:t>
            </a:r>
            <a:r>
              <a:rPr lang="ru-RU" sz="1700" smtClean="0"/>
              <a:t>т. Риск ССО </a:t>
            </a:r>
            <a:r>
              <a:rPr lang="en-US" sz="1700" smtClean="0"/>
              <a:t>IV</a:t>
            </a:r>
            <a:r>
              <a:rPr lang="ru-RU" sz="1700" smtClean="0"/>
              <a:t> ст.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dirty="0" smtClean="0"/>
              <a:t>Клинический пример 1 </a:t>
            </a:r>
            <a:br>
              <a:rPr lang="ru-RU" sz="2800" dirty="0" smtClean="0"/>
            </a:br>
            <a:r>
              <a:rPr lang="ru-RU" sz="1900" dirty="0" smtClean="0"/>
              <a:t>Минимальная ЧСС </a:t>
            </a:r>
            <a:r>
              <a:rPr lang="en-US" sz="1900" dirty="0" smtClean="0"/>
              <a:t>DQT</a:t>
            </a:r>
            <a:r>
              <a:rPr lang="ru-RU" sz="1900" dirty="0" smtClean="0"/>
              <a:t>–  48 мс, </a:t>
            </a:r>
            <a:r>
              <a:rPr lang="en-US" sz="1900" dirty="0" err="1" smtClean="0"/>
              <a:t>DQTc</a:t>
            </a:r>
            <a:r>
              <a:rPr lang="ru-RU" sz="1900" dirty="0" smtClean="0"/>
              <a:t> –  0,50 мс </a:t>
            </a:r>
            <a:br>
              <a:rPr lang="ru-RU" sz="1900" dirty="0" smtClean="0"/>
            </a:br>
            <a:r>
              <a:rPr lang="ru-RU" sz="1900" dirty="0" smtClean="0"/>
              <a:t>Максимальная ЧСС </a:t>
            </a:r>
            <a:r>
              <a:rPr lang="en-US" sz="1900" dirty="0" smtClean="0"/>
              <a:t>DQT</a:t>
            </a:r>
            <a:r>
              <a:rPr lang="ru-RU" sz="1900" dirty="0" smtClean="0"/>
              <a:t>– 13 мс, </a:t>
            </a:r>
            <a:r>
              <a:rPr lang="en-US" sz="1900" dirty="0" err="1" smtClean="0"/>
              <a:t>DQTc</a:t>
            </a:r>
            <a:r>
              <a:rPr lang="ru-RU" sz="1900" dirty="0" smtClean="0"/>
              <a:t> – 0,21 мс</a:t>
            </a:r>
            <a:br>
              <a:rPr lang="ru-RU" sz="1900" dirty="0" smtClean="0"/>
            </a:br>
            <a:r>
              <a:rPr lang="ru-RU" sz="1900" dirty="0" smtClean="0"/>
              <a:t>КАГ: отсутствие признаков </a:t>
            </a:r>
            <a:r>
              <a:rPr lang="ru-RU" sz="1900" dirty="0" err="1" smtClean="0"/>
              <a:t>диагностически</a:t>
            </a:r>
            <a:r>
              <a:rPr lang="ru-RU" sz="1900" dirty="0" smtClean="0"/>
              <a:t> значимого коронарного поражения</a:t>
            </a:r>
            <a:r>
              <a:rPr lang="ru-RU" sz="2800" dirty="0" smtClean="0"/>
              <a:t> </a:t>
            </a:r>
          </a:p>
        </p:txBody>
      </p:sp>
      <p:pic>
        <p:nvPicPr>
          <p:cNvPr id="11267" name="Picture 4"/>
          <p:cNvPicPr>
            <a:picLocks noGrp="1" noChangeAspect="1" noChangeArrowheads="1"/>
          </p:cNvPicPr>
          <p:nvPr>
            <p:ph idx="4294967295"/>
          </p:nvPr>
        </p:nvPicPr>
        <p:blipFill>
          <a:blip r:embed="rId2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00113" y="2060575"/>
            <a:ext cx="7488237" cy="44545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2291" name="Picture 4" descr="-Smirnov-RCA-1Jun06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7029450"/>
            <a:ext cx="1944688" cy="17510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24307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9850" y="277813"/>
            <a:ext cx="6464300" cy="646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1056</TotalTime>
  <Words>929</Words>
  <Application>Microsoft Office PowerPoint</Application>
  <PresentationFormat>Экран (4:3)</PresentationFormat>
  <Paragraphs>84</Paragraphs>
  <Slides>16</Slides>
  <Notes>0</Notes>
  <HiddenSlides>0</HiddenSlides>
  <MMClips>5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Times New Roman</vt:lpstr>
      <vt:lpstr>Wingdings</vt:lpstr>
      <vt:lpstr>Клен</vt:lpstr>
      <vt:lpstr>«Российский национальный исследовательский медицинский университет им. Н.И. Пирогова МЗ РФ» Тахизависимая дисперсия интервала QT, внутрижелудочковая блокада, степень поражения коронарного русла: инструментальные параллели </vt:lpstr>
      <vt:lpstr>Факторы, затрудняющие  диагностический скрининг  у больных с внутрижелудочковыми  блокадами</vt:lpstr>
      <vt:lpstr>Методология измерения интервала QT</vt:lpstr>
      <vt:lpstr>Этапы активного изучения дисперсии  интервала QT</vt:lpstr>
      <vt:lpstr>Показания к оценке дисперсии интервала QT (K.Fox, Lancet, 2006)</vt:lpstr>
      <vt:lpstr>Тахизависимая дисперсия интервала QT (по данным ХМ ЭКГ)  у больных с внутрижелудочковыми блокадами и выраженность поражения коронарного русла (по данным КАГ)  (собственные данные: 2004-2014 г.г.) Специфичность для диагностически значимого поражения коронарного русла – 69%.</vt:lpstr>
      <vt:lpstr>Клинический пример 1</vt:lpstr>
      <vt:lpstr>Клинический пример 1  Минимальная ЧСС DQT–  48 мс, DQTc –  0,50 мс  Максимальная ЧСС DQT– 13 мс, DQTc – 0,21 мс КАГ: отсутствие признаков диагностически значимого коронарного поражения </vt:lpstr>
      <vt:lpstr>Презентация PowerPoint</vt:lpstr>
      <vt:lpstr>Клинический пример 2</vt:lpstr>
      <vt:lpstr>Клинический пример 2  Минимальная ЧСС DQT–  24 мс, DQTc –  0,32 мс Максимальная ЧСС DQT–  67 мс, DQTc –  1,10 мс КАГ: двухсосудистое стенозирующее поражение ПМЖВ, ПКА </vt:lpstr>
      <vt:lpstr>Презентация PowerPoint</vt:lpstr>
      <vt:lpstr>Клинический пример 3</vt:lpstr>
      <vt:lpstr>Клинический пример 3  Минимальная ЧСС DQT–  8 мс, DQTc –  0,04 мс Максимальная ЧСС DQT–  16 мс, DQTc –  0,29 мс  КАГ: отсутствие признаков диагностически значимого коронарного поражения </vt:lpstr>
      <vt:lpstr>Презентация PowerPoint</vt:lpstr>
      <vt:lpstr>Выводы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t</dc:creator>
  <cp:lastModifiedBy>Abuss</cp:lastModifiedBy>
  <cp:revision>138</cp:revision>
  <dcterms:created xsi:type="dcterms:W3CDTF">2010-04-05T15:08:43Z</dcterms:created>
  <dcterms:modified xsi:type="dcterms:W3CDTF">2015-04-15T09:05:04Z</dcterms:modified>
</cp:coreProperties>
</file>